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34"/>
  </p:notesMasterIdLst>
  <p:sldIdLst>
    <p:sldId id="256" r:id="rId2"/>
    <p:sldId id="257" r:id="rId3"/>
    <p:sldId id="258" r:id="rId4"/>
    <p:sldId id="299" r:id="rId5"/>
    <p:sldId id="300" r:id="rId6"/>
    <p:sldId id="281" r:id="rId7"/>
    <p:sldId id="260" r:id="rId8"/>
    <p:sldId id="261" r:id="rId9"/>
    <p:sldId id="283" r:id="rId10"/>
    <p:sldId id="282" r:id="rId11"/>
    <p:sldId id="265" r:id="rId12"/>
    <p:sldId id="284" r:id="rId13"/>
    <p:sldId id="264" r:id="rId14"/>
    <p:sldId id="274" r:id="rId15"/>
    <p:sldId id="266" r:id="rId16"/>
    <p:sldId id="267" r:id="rId17"/>
    <p:sldId id="278" r:id="rId18"/>
    <p:sldId id="285" r:id="rId19"/>
    <p:sldId id="268" r:id="rId20"/>
    <p:sldId id="294" r:id="rId21"/>
    <p:sldId id="289" r:id="rId22"/>
    <p:sldId id="295" r:id="rId23"/>
    <p:sldId id="290" r:id="rId24"/>
    <p:sldId id="296" r:id="rId25"/>
    <p:sldId id="291" r:id="rId26"/>
    <p:sldId id="297" r:id="rId27"/>
    <p:sldId id="292" r:id="rId28"/>
    <p:sldId id="298" r:id="rId29"/>
    <p:sldId id="271" r:id="rId30"/>
    <p:sldId id="301" r:id="rId31"/>
    <p:sldId id="302" r:id="rId32"/>
    <p:sldId id="287"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18" autoAdjust="0"/>
    <p:restoredTop sz="57814" autoAdjust="0"/>
  </p:normalViewPr>
  <p:slideViewPr>
    <p:cSldViewPr snapToGrid="0">
      <p:cViewPr varScale="1">
        <p:scale>
          <a:sx n="38" d="100"/>
          <a:sy n="38" d="100"/>
        </p:scale>
        <p:origin x="1508"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0F1E8E-C0DE-4563-8AA4-A049409E8E5B}" type="doc">
      <dgm:prSet loTypeId="urn:microsoft.com/office/officeart/2005/8/layout/hList1" loCatId="list" qsTypeId="urn:microsoft.com/office/officeart/2005/8/quickstyle/3d2" qsCatId="3D" csTypeId="urn:microsoft.com/office/officeart/2005/8/colors/accent6_2" csCatId="accent6" phldr="1"/>
      <dgm:spPr/>
      <dgm:t>
        <a:bodyPr/>
        <a:lstStyle/>
        <a:p>
          <a:endParaRPr lang="en-GB"/>
        </a:p>
      </dgm:t>
    </dgm:pt>
    <dgm:pt modelId="{71B8E37D-85E1-40B8-B097-4C36A60F8E98}">
      <dgm:prSet phldrT="[Text]"/>
      <dgm:spPr/>
      <dgm:t>
        <a:bodyPr/>
        <a:lstStyle/>
        <a:p>
          <a:r>
            <a:rPr lang="en-GB" dirty="0"/>
            <a:t>Support</a:t>
          </a:r>
        </a:p>
      </dgm:t>
    </dgm:pt>
    <dgm:pt modelId="{9F7CAA30-3FC9-40F9-B446-61FF4AC48C28}" type="parTrans" cxnId="{49F25A0A-76FA-437D-9EBD-7D846E1E6086}">
      <dgm:prSet/>
      <dgm:spPr/>
      <dgm:t>
        <a:bodyPr/>
        <a:lstStyle/>
        <a:p>
          <a:endParaRPr lang="en-GB"/>
        </a:p>
      </dgm:t>
    </dgm:pt>
    <dgm:pt modelId="{09F4E957-4144-4D1A-B93F-B456C89B2700}" type="sibTrans" cxnId="{49F25A0A-76FA-437D-9EBD-7D846E1E6086}">
      <dgm:prSet/>
      <dgm:spPr/>
      <dgm:t>
        <a:bodyPr/>
        <a:lstStyle/>
        <a:p>
          <a:endParaRPr lang="en-GB"/>
        </a:p>
      </dgm:t>
    </dgm:pt>
    <dgm:pt modelId="{121A6EE9-38A6-42A9-BE17-6B21A6D3BF1D}">
      <dgm:prSet phldrT="[Text]"/>
      <dgm:spPr/>
      <dgm:t>
        <a:bodyPr/>
        <a:lstStyle/>
        <a:p>
          <a:r>
            <a:rPr lang="en-GB" dirty="0"/>
            <a:t>Approachability of staff</a:t>
          </a:r>
        </a:p>
      </dgm:t>
    </dgm:pt>
    <dgm:pt modelId="{46FB32E9-86A5-4A64-99C8-6F0F7461BE78}" type="parTrans" cxnId="{621890AE-9D59-48CB-BF64-48221E1DE274}">
      <dgm:prSet/>
      <dgm:spPr/>
      <dgm:t>
        <a:bodyPr/>
        <a:lstStyle/>
        <a:p>
          <a:endParaRPr lang="en-GB"/>
        </a:p>
      </dgm:t>
    </dgm:pt>
    <dgm:pt modelId="{3D52ECD6-F1CF-43DA-83F6-A28F8E7F9E3E}" type="sibTrans" cxnId="{621890AE-9D59-48CB-BF64-48221E1DE274}">
      <dgm:prSet/>
      <dgm:spPr/>
      <dgm:t>
        <a:bodyPr/>
        <a:lstStyle/>
        <a:p>
          <a:endParaRPr lang="en-GB"/>
        </a:p>
      </dgm:t>
    </dgm:pt>
    <dgm:pt modelId="{092E7054-0DDE-48A7-A61F-86ED5B9C88EC}">
      <dgm:prSet phldrT="[Text]"/>
      <dgm:spPr/>
      <dgm:t>
        <a:bodyPr/>
        <a:lstStyle/>
        <a:p>
          <a:r>
            <a:rPr lang="en-GB" dirty="0"/>
            <a:t>Communication</a:t>
          </a:r>
        </a:p>
      </dgm:t>
    </dgm:pt>
    <dgm:pt modelId="{9EA8FF68-DC01-435F-A592-C75D38E71865}" type="parTrans" cxnId="{CF9B55C6-A20F-4A66-9D1B-724B6359FD93}">
      <dgm:prSet/>
      <dgm:spPr/>
      <dgm:t>
        <a:bodyPr/>
        <a:lstStyle/>
        <a:p>
          <a:endParaRPr lang="en-GB"/>
        </a:p>
      </dgm:t>
    </dgm:pt>
    <dgm:pt modelId="{20854C00-6C3A-42C9-BFC1-2694B2193F33}" type="sibTrans" cxnId="{CF9B55C6-A20F-4A66-9D1B-724B6359FD93}">
      <dgm:prSet/>
      <dgm:spPr/>
      <dgm:t>
        <a:bodyPr/>
        <a:lstStyle/>
        <a:p>
          <a:endParaRPr lang="en-GB"/>
        </a:p>
      </dgm:t>
    </dgm:pt>
    <dgm:pt modelId="{658B580A-205D-4B63-BA95-00F8435D9F1D}">
      <dgm:prSet phldrT="[Text]"/>
      <dgm:spPr/>
      <dgm:t>
        <a:bodyPr/>
        <a:lstStyle/>
        <a:p>
          <a:r>
            <a:rPr lang="en-GB" dirty="0"/>
            <a:t>Confidence</a:t>
          </a:r>
        </a:p>
      </dgm:t>
    </dgm:pt>
    <dgm:pt modelId="{B1389656-CF6D-4A16-BB35-6550C82BC52A}" type="parTrans" cxnId="{E36961D9-1F0A-40D9-9E4A-AA62EEBE5D62}">
      <dgm:prSet/>
      <dgm:spPr/>
      <dgm:t>
        <a:bodyPr/>
        <a:lstStyle/>
        <a:p>
          <a:endParaRPr lang="en-GB"/>
        </a:p>
      </dgm:t>
    </dgm:pt>
    <dgm:pt modelId="{3C8A900E-341B-47BF-B705-E1A2194998F7}" type="sibTrans" cxnId="{E36961D9-1F0A-40D9-9E4A-AA62EEBE5D62}">
      <dgm:prSet/>
      <dgm:spPr/>
      <dgm:t>
        <a:bodyPr/>
        <a:lstStyle/>
        <a:p>
          <a:endParaRPr lang="en-GB"/>
        </a:p>
      </dgm:t>
    </dgm:pt>
    <dgm:pt modelId="{AC1F282F-E4B4-4211-95C7-1882D21A2527}">
      <dgm:prSet phldrT="[Text]"/>
      <dgm:spPr/>
      <dgm:t>
        <a:bodyPr/>
        <a:lstStyle/>
        <a:p>
          <a:r>
            <a:rPr lang="en-GB" dirty="0"/>
            <a:t>Clinical skills</a:t>
          </a:r>
        </a:p>
      </dgm:t>
    </dgm:pt>
    <dgm:pt modelId="{1038D80F-ECA8-49B8-89C2-0EC14EFD62E1}" type="parTrans" cxnId="{CDA3D696-EE8F-42CC-8D4A-830AEB734AE3}">
      <dgm:prSet/>
      <dgm:spPr/>
      <dgm:t>
        <a:bodyPr/>
        <a:lstStyle/>
        <a:p>
          <a:endParaRPr lang="en-GB"/>
        </a:p>
      </dgm:t>
    </dgm:pt>
    <dgm:pt modelId="{75AD37D1-DFDF-4A5B-A13F-42EBB3F1BEFA}" type="sibTrans" cxnId="{CDA3D696-EE8F-42CC-8D4A-830AEB734AE3}">
      <dgm:prSet/>
      <dgm:spPr/>
      <dgm:t>
        <a:bodyPr/>
        <a:lstStyle/>
        <a:p>
          <a:endParaRPr lang="en-GB"/>
        </a:p>
      </dgm:t>
    </dgm:pt>
    <dgm:pt modelId="{0820E3C5-3E7C-4C1D-8CCA-A55B582BE99F}">
      <dgm:prSet phldrT="[Text]"/>
      <dgm:spPr/>
      <dgm:t>
        <a:bodyPr/>
        <a:lstStyle/>
        <a:p>
          <a:r>
            <a:rPr lang="en-GB" dirty="0"/>
            <a:t>Hands on care</a:t>
          </a:r>
        </a:p>
      </dgm:t>
    </dgm:pt>
    <dgm:pt modelId="{7C5FEE44-D074-47E4-850E-C50E7FF0EDB3}" type="parTrans" cxnId="{4BFC55F8-26B2-40DC-83D9-4EE8E81AD7A3}">
      <dgm:prSet/>
      <dgm:spPr/>
      <dgm:t>
        <a:bodyPr/>
        <a:lstStyle/>
        <a:p>
          <a:endParaRPr lang="en-GB"/>
        </a:p>
      </dgm:t>
    </dgm:pt>
    <dgm:pt modelId="{A579CA63-1DD8-4960-9CB6-72D9F66EFC6E}" type="sibTrans" cxnId="{4BFC55F8-26B2-40DC-83D9-4EE8E81AD7A3}">
      <dgm:prSet/>
      <dgm:spPr/>
      <dgm:t>
        <a:bodyPr/>
        <a:lstStyle/>
        <a:p>
          <a:endParaRPr lang="en-GB"/>
        </a:p>
      </dgm:t>
    </dgm:pt>
    <dgm:pt modelId="{0AB9C1E9-D88F-4312-A4C4-DBAA9B3EF574}">
      <dgm:prSet phldrT="[Text]"/>
      <dgm:spPr/>
      <dgm:t>
        <a:bodyPr/>
        <a:lstStyle/>
        <a:p>
          <a:r>
            <a:rPr lang="en-GB" dirty="0"/>
            <a:t>Preparation for practice </a:t>
          </a:r>
        </a:p>
      </dgm:t>
    </dgm:pt>
    <dgm:pt modelId="{EE3B7B91-A58E-4112-911E-5174C1462349}" type="parTrans" cxnId="{F2B692F4-DE95-4946-9B53-FD64AFA4D78B}">
      <dgm:prSet/>
      <dgm:spPr/>
      <dgm:t>
        <a:bodyPr/>
        <a:lstStyle/>
        <a:p>
          <a:endParaRPr lang="en-GB"/>
        </a:p>
      </dgm:t>
    </dgm:pt>
    <dgm:pt modelId="{DE3040F6-A680-473E-BC88-DB8D7AB9C652}" type="sibTrans" cxnId="{F2B692F4-DE95-4946-9B53-FD64AFA4D78B}">
      <dgm:prSet/>
      <dgm:spPr/>
      <dgm:t>
        <a:bodyPr/>
        <a:lstStyle/>
        <a:p>
          <a:endParaRPr lang="en-GB"/>
        </a:p>
      </dgm:t>
    </dgm:pt>
    <dgm:pt modelId="{E44FAE95-C29D-494A-99C6-76B8C814459F}">
      <dgm:prSet phldrT="[Text]"/>
      <dgm:spPr/>
      <dgm:t>
        <a:bodyPr/>
        <a:lstStyle/>
        <a:p>
          <a:r>
            <a:rPr lang="en-GB" dirty="0"/>
            <a:t>Academic support</a:t>
          </a:r>
        </a:p>
      </dgm:t>
    </dgm:pt>
    <dgm:pt modelId="{FE9F0446-C554-4DF8-B649-3F3BD816DFFB}" type="parTrans" cxnId="{48C37E03-2A77-4DBD-A281-251C77FE946C}">
      <dgm:prSet/>
      <dgm:spPr/>
      <dgm:t>
        <a:bodyPr/>
        <a:lstStyle/>
        <a:p>
          <a:endParaRPr lang="en-GB"/>
        </a:p>
      </dgm:t>
    </dgm:pt>
    <dgm:pt modelId="{FC38B587-B5D1-4835-AC2E-066A16B44CD4}" type="sibTrans" cxnId="{48C37E03-2A77-4DBD-A281-251C77FE946C}">
      <dgm:prSet/>
      <dgm:spPr/>
      <dgm:t>
        <a:bodyPr/>
        <a:lstStyle/>
        <a:p>
          <a:endParaRPr lang="en-GB"/>
        </a:p>
      </dgm:t>
    </dgm:pt>
    <dgm:pt modelId="{10CA4DFA-3A31-4FDF-AF5C-A6C3157D5E03}">
      <dgm:prSet phldrT="[Text]"/>
      <dgm:spPr/>
      <dgm:t>
        <a:bodyPr/>
        <a:lstStyle/>
        <a:p>
          <a:r>
            <a:rPr lang="en-GB" dirty="0"/>
            <a:t>Importance of the role of mentor/educator</a:t>
          </a:r>
        </a:p>
      </dgm:t>
    </dgm:pt>
    <dgm:pt modelId="{29A0550C-6499-4504-B779-2F29F1CD796E}" type="parTrans" cxnId="{2562C0DA-13BB-4208-87FC-66B037B897F1}">
      <dgm:prSet/>
      <dgm:spPr/>
      <dgm:t>
        <a:bodyPr/>
        <a:lstStyle/>
        <a:p>
          <a:endParaRPr lang="en-US"/>
        </a:p>
      </dgm:t>
    </dgm:pt>
    <dgm:pt modelId="{ECD0DA8A-2039-436D-AF2B-D70C8BBA598B}" type="sibTrans" cxnId="{2562C0DA-13BB-4208-87FC-66B037B897F1}">
      <dgm:prSet/>
      <dgm:spPr/>
      <dgm:t>
        <a:bodyPr/>
        <a:lstStyle/>
        <a:p>
          <a:endParaRPr lang="en-US"/>
        </a:p>
      </dgm:t>
    </dgm:pt>
    <dgm:pt modelId="{EC6676A4-14CD-4716-B5BB-1712EAF568BA}">
      <dgm:prSet phldrT="[Text]"/>
      <dgm:spPr/>
      <dgm:t>
        <a:bodyPr/>
        <a:lstStyle/>
        <a:p>
          <a:endParaRPr lang="en-GB" dirty="0"/>
        </a:p>
      </dgm:t>
    </dgm:pt>
    <dgm:pt modelId="{BF78C041-75AB-4B6A-83C6-6F4635E10228}" type="parTrans" cxnId="{0955F459-6060-4E01-BED3-AB7415C7DACF}">
      <dgm:prSet/>
      <dgm:spPr/>
      <dgm:t>
        <a:bodyPr/>
        <a:lstStyle/>
        <a:p>
          <a:endParaRPr lang="en-US"/>
        </a:p>
      </dgm:t>
    </dgm:pt>
    <dgm:pt modelId="{BF7CB70A-DCC8-406B-8BFD-0CC3DD630F9B}" type="sibTrans" cxnId="{0955F459-6060-4E01-BED3-AB7415C7DACF}">
      <dgm:prSet/>
      <dgm:spPr/>
      <dgm:t>
        <a:bodyPr/>
        <a:lstStyle/>
        <a:p>
          <a:endParaRPr lang="en-US"/>
        </a:p>
      </dgm:t>
    </dgm:pt>
    <dgm:pt modelId="{9C3FCBEF-B6B6-46B3-877C-273DC6A56721}">
      <dgm:prSet phldrT="[Text]"/>
      <dgm:spPr/>
      <dgm:t>
        <a:bodyPr/>
        <a:lstStyle/>
        <a:p>
          <a:r>
            <a:rPr lang="en-GB" dirty="0"/>
            <a:t>Interacting with patients</a:t>
          </a:r>
        </a:p>
      </dgm:t>
    </dgm:pt>
    <dgm:pt modelId="{E810D264-32EC-42BE-86D6-690B35A82DC2}" type="parTrans" cxnId="{F652E4AC-816D-4E74-8158-F21403C594A0}">
      <dgm:prSet/>
      <dgm:spPr/>
      <dgm:t>
        <a:bodyPr/>
        <a:lstStyle/>
        <a:p>
          <a:endParaRPr lang="en-US"/>
        </a:p>
      </dgm:t>
    </dgm:pt>
    <dgm:pt modelId="{CE1A998B-FA11-4B76-AA96-D8F814F39F00}" type="sibTrans" cxnId="{F652E4AC-816D-4E74-8158-F21403C594A0}">
      <dgm:prSet/>
      <dgm:spPr/>
      <dgm:t>
        <a:bodyPr/>
        <a:lstStyle/>
        <a:p>
          <a:endParaRPr lang="en-US"/>
        </a:p>
      </dgm:t>
    </dgm:pt>
    <dgm:pt modelId="{74EF10E1-58FA-4D38-9998-6FD5E2327094}">
      <dgm:prSet phldrT="[Text]"/>
      <dgm:spPr/>
      <dgm:t>
        <a:bodyPr/>
        <a:lstStyle/>
        <a:p>
          <a:r>
            <a:rPr lang="en-GB" dirty="0"/>
            <a:t>Understandable feedback from staff and mentors/educators</a:t>
          </a:r>
        </a:p>
      </dgm:t>
    </dgm:pt>
    <dgm:pt modelId="{B92C297A-1C05-4845-A035-A1753AD6869B}" type="parTrans" cxnId="{88E3C448-5690-41DC-99A0-963F442C90AE}">
      <dgm:prSet/>
      <dgm:spPr/>
      <dgm:t>
        <a:bodyPr/>
        <a:lstStyle/>
        <a:p>
          <a:endParaRPr lang="en-US"/>
        </a:p>
      </dgm:t>
    </dgm:pt>
    <dgm:pt modelId="{3DBC2A7B-8AC8-4331-806F-D7558A8BEE49}" type="sibTrans" cxnId="{88E3C448-5690-41DC-99A0-963F442C90AE}">
      <dgm:prSet/>
      <dgm:spPr/>
      <dgm:t>
        <a:bodyPr/>
        <a:lstStyle/>
        <a:p>
          <a:endParaRPr lang="en-US"/>
        </a:p>
      </dgm:t>
    </dgm:pt>
    <dgm:pt modelId="{0BB6B715-946D-40FA-B309-806E59DDA561}">
      <dgm:prSet phldrT="[Text]"/>
      <dgm:spPr/>
      <dgm:t>
        <a:bodyPr/>
        <a:lstStyle/>
        <a:p>
          <a:r>
            <a:rPr lang="en-GB" dirty="0"/>
            <a:t>Terminology-use of jargon</a:t>
          </a:r>
        </a:p>
      </dgm:t>
    </dgm:pt>
    <dgm:pt modelId="{549005FF-1D05-4E1D-95E4-56F21CABC2EA}" type="parTrans" cxnId="{9AC41E17-E19E-4C4E-8EA2-063DE4B04EFC}">
      <dgm:prSet/>
      <dgm:spPr/>
      <dgm:t>
        <a:bodyPr/>
        <a:lstStyle/>
        <a:p>
          <a:endParaRPr lang="en-US"/>
        </a:p>
      </dgm:t>
    </dgm:pt>
    <dgm:pt modelId="{2886D9B3-D07C-4679-92C4-20D8F41B1C2E}" type="sibTrans" cxnId="{9AC41E17-E19E-4C4E-8EA2-063DE4B04EFC}">
      <dgm:prSet/>
      <dgm:spPr/>
      <dgm:t>
        <a:bodyPr/>
        <a:lstStyle/>
        <a:p>
          <a:endParaRPr lang="en-US"/>
        </a:p>
      </dgm:t>
    </dgm:pt>
    <dgm:pt modelId="{1FBEE201-8B2B-4DD2-8E28-E4A14376120B}">
      <dgm:prSet phldrT="[Text]"/>
      <dgm:spPr/>
      <dgm:t>
        <a:bodyPr/>
        <a:lstStyle/>
        <a:p>
          <a:endParaRPr lang="en-GB" dirty="0"/>
        </a:p>
      </dgm:t>
    </dgm:pt>
    <dgm:pt modelId="{65714914-B6A9-4070-AD79-3E3FC6522E9E}" type="parTrans" cxnId="{FF214EA4-E240-4421-B2A2-3F08969C2A41}">
      <dgm:prSet/>
      <dgm:spPr/>
      <dgm:t>
        <a:bodyPr/>
        <a:lstStyle/>
        <a:p>
          <a:endParaRPr lang="en-US"/>
        </a:p>
      </dgm:t>
    </dgm:pt>
    <dgm:pt modelId="{2B451994-3F67-4583-BBB7-D339B1CC3E17}" type="sibTrans" cxnId="{FF214EA4-E240-4421-B2A2-3F08969C2A41}">
      <dgm:prSet/>
      <dgm:spPr/>
      <dgm:t>
        <a:bodyPr/>
        <a:lstStyle/>
        <a:p>
          <a:endParaRPr lang="en-US"/>
        </a:p>
      </dgm:t>
    </dgm:pt>
    <dgm:pt modelId="{0CE69E94-6695-4393-93A7-6B34FC6D9F2B}">
      <dgm:prSet phldrT="[Text]"/>
      <dgm:spPr/>
      <dgm:t>
        <a:bodyPr/>
        <a:lstStyle/>
        <a:p>
          <a:r>
            <a:rPr lang="en-GB" dirty="0"/>
            <a:t>Use of equipment </a:t>
          </a:r>
        </a:p>
      </dgm:t>
    </dgm:pt>
    <dgm:pt modelId="{3A2AA73D-4575-44A6-B9DC-E6BE23AD9AF5}" type="parTrans" cxnId="{363F2621-9E0D-4D12-BD4A-27D949284CEF}">
      <dgm:prSet/>
      <dgm:spPr/>
      <dgm:t>
        <a:bodyPr/>
        <a:lstStyle/>
        <a:p>
          <a:endParaRPr lang="en-US"/>
        </a:p>
      </dgm:t>
    </dgm:pt>
    <dgm:pt modelId="{C7BF7DD3-4BA2-4C8F-9A2B-6F93C58A6393}" type="sibTrans" cxnId="{363F2621-9E0D-4D12-BD4A-27D949284CEF}">
      <dgm:prSet/>
      <dgm:spPr/>
      <dgm:t>
        <a:bodyPr/>
        <a:lstStyle/>
        <a:p>
          <a:endParaRPr lang="en-US"/>
        </a:p>
      </dgm:t>
    </dgm:pt>
    <dgm:pt modelId="{69FDE998-1BC3-48FF-BEC7-DDAB9778CF7F}">
      <dgm:prSet phldrT="[Text]"/>
      <dgm:spPr/>
      <dgm:t>
        <a:bodyPr/>
        <a:lstStyle/>
        <a:p>
          <a:r>
            <a:rPr lang="en-GB" dirty="0"/>
            <a:t>Time management/shift work</a:t>
          </a:r>
        </a:p>
      </dgm:t>
    </dgm:pt>
    <dgm:pt modelId="{F4412E9A-CB15-4713-91FF-1F33CABD389D}" type="parTrans" cxnId="{D09F5022-CDCC-4A40-85F7-7917591F1309}">
      <dgm:prSet/>
      <dgm:spPr/>
      <dgm:t>
        <a:bodyPr/>
        <a:lstStyle/>
        <a:p>
          <a:endParaRPr lang="en-US"/>
        </a:p>
      </dgm:t>
    </dgm:pt>
    <dgm:pt modelId="{2FBECEE7-2585-4E8A-941B-1A586FA03BE4}" type="sibTrans" cxnId="{D09F5022-CDCC-4A40-85F7-7917591F1309}">
      <dgm:prSet/>
      <dgm:spPr/>
      <dgm:t>
        <a:bodyPr/>
        <a:lstStyle/>
        <a:p>
          <a:endParaRPr lang="en-US"/>
        </a:p>
      </dgm:t>
    </dgm:pt>
    <dgm:pt modelId="{2684DA65-6010-4E57-8AAB-A51BDE14D254}" type="pres">
      <dgm:prSet presAssocID="{380F1E8E-C0DE-4563-8AA4-A049409E8E5B}" presName="Name0" presStyleCnt="0">
        <dgm:presLayoutVars>
          <dgm:dir/>
          <dgm:animLvl val="lvl"/>
          <dgm:resizeHandles val="exact"/>
        </dgm:presLayoutVars>
      </dgm:prSet>
      <dgm:spPr/>
    </dgm:pt>
    <dgm:pt modelId="{AA7AF926-C64A-4CC1-B7B3-70CF918C122A}" type="pres">
      <dgm:prSet presAssocID="{71B8E37D-85E1-40B8-B097-4C36A60F8E98}" presName="composite" presStyleCnt="0"/>
      <dgm:spPr/>
    </dgm:pt>
    <dgm:pt modelId="{645CE885-DEFB-4E3E-972C-12E28D6A1145}" type="pres">
      <dgm:prSet presAssocID="{71B8E37D-85E1-40B8-B097-4C36A60F8E98}" presName="parTx" presStyleLbl="alignNode1" presStyleIdx="0" presStyleCnt="3">
        <dgm:presLayoutVars>
          <dgm:chMax val="0"/>
          <dgm:chPref val="0"/>
          <dgm:bulletEnabled val="1"/>
        </dgm:presLayoutVars>
      </dgm:prSet>
      <dgm:spPr/>
    </dgm:pt>
    <dgm:pt modelId="{20709266-0DB2-47D4-AF9D-7E5132445AAA}" type="pres">
      <dgm:prSet presAssocID="{71B8E37D-85E1-40B8-B097-4C36A60F8E98}" presName="desTx" presStyleLbl="alignAccFollowNode1" presStyleIdx="0" presStyleCnt="3" custScaleY="100000" custLinFactNeighborX="-103" custLinFactNeighborY="2059">
        <dgm:presLayoutVars>
          <dgm:bulletEnabled val="1"/>
        </dgm:presLayoutVars>
      </dgm:prSet>
      <dgm:spPr/>
    </dgm:pt>
    <dgm:pt modelId="{84BEE7F0-3BB3-4503-A1E9-E6536365EB5B}" type="pres">
      <dgm:prSet presAssocID="{09F4E957-4144-4D1A-B93F-B456C89B2700}" presName="space" presStyleCnt="0"/>
      <dgm:spPr/>
    </dgm:pt>
    <dgm:pt modelId="{1F302B94-9D81-40ED-BEF1-9A043B9B07DD}" type="pres">
      <dgm:prSet presAssocID="{092E7054-0DDE-48A7-A61F-86ED5B9C88EC}" presName="composite" presStyleCnt="0"/>
      <dgm:spPr/>
    </dgm:pt>
    <dgm:pt modelId="{DF290D4C-5EF0-401B-AE9D-EAEF2875C99A}" type="pres">
      <dgm:prSet presAssocID="{092E7054-0DDE-48A7-A61F-86ED5B9C88EC}" presName="parTx" presStyleLbl="alignNode1" presStyleIdx="1" presStyleCnt="3" custScaleY="96154">
        <dgm:presLayoutVars>
          <dgm:chMax val="0"/>
          <dgm:chPref val="0"/>
          <dgm:bulletEnabled val="1"/>
        </dgm:presLayoutVars>
      </dgm:prSet>
      <dgm:spPr/>
    </dgm:pt>
    <dgm:pt modelId="{151CB0AA-726A-4B12-87D7-7670544A37E3}" type="pres">
      <dgm:prSet presAssocID="{092E7054-0DDE-48A7-A61F-86ED5B9C88EC}" presName="desTx" presStyleLbl="alignAccFollowNode1" presStyleIdx="1" presStyleCnt="3">
        <dgm:presLayoutVars>
          <dgm:bulletEnabled val="1"/>
        </dgm:presLayoutVars>
      </dgm:prSet>
      <dgm:spPr/>
    </dgm:pt>
    <dgm:pt modelId="{9B6838DC-5154-4C48-A9FE-6D65E90ACC54}" type="pres">
      <dgm:prSet presAssocID="{20854C00-6C3A-42C9-BFC1-2694B2193F33}" presName="space" presStyleCnt="0"/>
      <dgm:spPr/>
    </dgm:pt>
    <dgm:pt modelId="{EC8A4667-A7BC-4BA2-9F8F-7EC798A69558}" type="pres">
      <dgm:prSet presAssocID="{658B580A-205D-4B63-BA95-00F8435D9F1D}" presName="composite" presStyleCnt="0"/>
      <dgm:spPr/>
    </dgm:pt>
    <dgm:pt modelId="{6B715ED8-01EC-4B89-8772-732AFBCFEDB1}" type="pres">
      <dgm:prSet presAssocID="{658B580A-205D-4B63-BA95-00F8435D9F1D}" presName="parTx" presStyleLbl="alignNode1" presStyleIdx="2" presStyleCnt="3">
        <dgm:presLayoutVars>
          <dgm:chMax val="0"/>
          <dgm:chPref val="0"/>
          <dgm:bulletEnabled val="1"/>
        </dgm:presLayoutVars>
      </dgm:prSet>
      <dgm:spPr/>
    </dgm:pt>
    <dgm:pt modelId="{DF1195EB-932A-43AF-B63E-1A273E4051D3}" type="pres">
      <dgm:prSet presAssocID="{658B580A-205D-4B63-BA95-00F8435D9F1D}" presName="desTx" presStyleLbl="alignAccFollowNode1" presStyleIdx="2" presStyleCnt="3">
        <dgm:presLayoutVars>
          <dgm:bulletEnabled val="1"/>
        </dgm:presLayoutVars>
      </dgm:prSet>
      <dgm:spPr/>
    </dgm:pt>
  </dgm:ptLst>
  <dgm:cxnLst>
    <dgm:cxn modelId="{48C37E03-2A77-4DBD-A281-251C77FE946C}" srcId="{71B8E37D-85E1-40B8-B097-4C36A60F8E98}" destId="{E44FAE95-C29D-494A-99C6-76B8C814459F}" srcOrd="3" destOrd="0" parTransId="{FE9F0446-C554-4DF8-B649-3F3BD816DFFB}" sibTransId="{FC38B587-B5D1-4835-AC2E-066A16B44CD4}"/>
    <dgm:cxn modelId="{49F25A0A-76FA-437D-9EBD-7D846E1E6086}" srcId="{380F1E8E-C0DE-4563-8AA4-A049409E8E5B}" destId="{71B8E37D-85E1-40B8-B097-4C36A60F8E98}" srcOrd="0" destOrd="0" parTransId="{9F7CAA30-3FC9-40F9-B446-61FF4AC48C28}" sibTransId="{09F4E957-4144-4D1A-B93F-B456C89B2700}"/>
    <dgm:cxn modelId="{9AC41E17-E19E-4C4E-8EA2-063DE4B04EFC}" srcId="{092E7054-0DDE-48A7-A61F-86ED5B9C88EC}" destId="{0BB6B715-946D-40FA-B309-806E59DDA561}" srcOrd="2" destOrd="0" parTransId="{549005FF-1D05-4E1D-95E4-56F21CABC2EA}" sibTransId="{2886D9B3-D07C-4679-92C4-20D8F41B1C2E}"/>
    <dgm:cxn modelId="{6EC84918-2517-4526-9F99-9152918AC382}" type="presOf" srcId="{0CE69E94-6695-4393-93A7-6B34FC6D9F2B}" destId="{DF1195EB-932A-43AF-B63E-1A273E4051D3}" srcOrd="0" destOrd="1" presId="urn:microsoft.com/office/officeart/2005/8/layout/hList1"/>
    <dgm:cxn modelId="{363F2621-9E0D-4D12-BD4A-27D949284CEF}" srcId="{658B580A-205D-4B63-BA95-00F8435D9F1D}" destId="{0CE69E94-6695-4393-93A7-6B34FC6D9F2B}" srcOrd="1" destOrd="0" parTransId="{3A2AA73D-4575-44A6-B9DC-E6BE23AD9AF5}" sibTransId="{C7BF7DD3-4BA2-4C8F-9A2B-6F93C58A6393}"/>
    <dgm:cxn modelId="{D09F5022-CDCC-4A40-85F7-7917591F1309}" srcId="{658B580A-205D-4B63-BA95-00F8435D9F1D}" destId="{69FDE998-1BC3-48FF-BEC7-DDAB9778CF7F}" srcOrd="3" destOrd="0" parTransId="{F4412E9A-CB15-4713-91FF-1F33CABD389D}" sibTransId="{2FBECEE7-2585-4E8A-941B-1A586FA03BE4}"/>
    <dgm:cxn modelId="{D8C7B324-B28A-4DC2-A5C1-F7A845B44F6F}" type="presOf" srcId="{1FBEE201-8B2B-4DD2-8E28-E4A14376120B}" destId="{151CB0AA-726A-4B12-87D7-7670544A37E3}" srcOrd="0" destOrd="3" presId="urn:microsoft.com/office/officeart/2005/8/layout/hList1"/>
    <dgm:cxn modelId="{6C9CF560-0521-4EF3-92EF-EAF217FE2A69}" type="presOf" srcId="{9C3FCBEF-B6B6-46B3-877C-273DC6A56721}" destId="{151CB0AA-726A-4B12-87D7-7670544A37E3}" srcOrd="0" destOrd="0" presId="urn:microsoft.com/office/officeart/2005/8/layout/hList1"/>
    <dgm:cxn modelId="{4EEE2242-C8EA-401B-8044-2FCF6097136C}" type="presOf" srcId="{74EF10E1-58FA-4D38-9998-6FD5E2327094}" destId="{151CB0AA-726A-4B12-87D7-7670544A37E3}" srcOrd="0" destOrd="1" presId="urn:microsoft.com/office/officeart/2005/8/layout/hList1"/>
    <dgm:cxn modelId="{DFBE6B62-E31B-47E3-8E4B-A4F17D633ACC}" type="presOf" srcId="{AC1F282F-E4B4-4211-95C7-1882D21A2527}" destId="{DF1195EB-932A-43AF-B63E-1A273E4051D3}" srcOrd="0" destOrd="0" presId="urn:microsoft.com/office/officeart/2005/8/layout/hList1"/>
    <dgm:cxn modelId="{E857D542-38CB-40AE-8793-B0F446744415}" type="presOf" srcId="{0AB9C1E9-D88F-4312-A4C4-DBAA9B3EF574}" destId="{20709266-0DB2-47D4-AF9D-7E5132445AAA}" srcOrd="0" destOrd="2" presId="urn:microsoft.com/office/officeart/2005/8/layout/hList1"/>
    <dgm:cxn modelId="{88E3C448-5690-41DC-99A0-963F442C90AE}" srcId="{092E7054-0DDE-48A7-A61F-86ED5B9C88EC}" destId="{74EF10E1-58FA-4D38-9998-6FD5E2327094}" srcOrd="1" destOrd="0" parTransId="{B92C297A-1C05-4845-A035-A1753AD6869B}" sibTransId="{3DBC2A7B-8AC8-4331-806F-D7558A8BEE49}"/>
    <dgm:cxn modelId="{0955F459-6060-4E01-BED3-AB7415C7DACF}" srcId="{092E7054-0DDE-48A7-A61F-86ED5B9C88EC}" destId="{EC6676A4-14CD-4716-B5BB-1712EAF568BA}" srcOrd="4" destOrd="0" parTransId="{BF78C041-75AB-4B6A-83C6-6F4635E10228}" sibTransId="{BF7CB70A-DCC8-406B-8BFD-0CC3DD630F9B}"/>
    <dgm:cxn modelId="{22963D86-07F1-4CA8-95AE-0FCC0DB19CD8}" type="presOf" srcId="{121A6EE9-38A6-42A9-BE17-6B21A6D3BF1D}" destId="{20709266-0DB2-47D4-AF9D-7E5132445AAA}" srcOrd="0" destOrd="0" presId="urn:microsoft.com/office/officeart/2005/8/layout/hList1"/>
    <dgm:cxn modelId="{1F0AD98B-5D15-4C0A-B786-B13E2B761AF2}" type="presOf" srcId="{E44FAE95-C29D-494A-99C6-76B8C814459F}" destId="{20709266-0DB2-47D4-AF9D-7E5132445AAA}" srcOrd="0" destOrd="3" presId="urn:microsoft.com/office/officeart/2005/8/layout/hList1"/>
    <dgm:cxn modelId="{FD3AB195-BEC3-46A1-A627-F7915CA5A853}" type="presOf" srcId="{0BB6B715-946D-40FA-B309-806E59DDA561}" destId="{151CB0AA-726A-4B12-87D7-7670544A37E3}" srcOrd="0" destOrd="2" presId="urn:microsoft.com/office/officeart/2005/8/layout/hList1"/>
    <dgm:cxn modelId="{CDA3D696-EE8F-42CC-8D4A-830AEB734AE3}" srcId="{658B580A-205D-4B63-BA95-00F8435D9F1D}" destId="{AC1F282F-E4B4-4211-95C7-1882D21A2527}" srcOrd="0" destOrd="0" parTransId="{1038D80F-ECA8-49B8-89C2-0EC14EFD62E1}" sibTransId="{75AD37D1-DFDF-4A5B-A13F-42EBB3F1BEFA}"/>
    <dgm:cxn modelId="{DF0DB899-9171-4A6B-9C40-5B14405341AA}" type="presOf" srcId="{0820E3C5-3E7C-4C1D-8CCA-A55B582BE99F}" destId="{DF1195EB-932A-43AF-B63E-1A273E4051D3}" srcOrd="0" destOrd="2" presId="urn:microsoft.com/office/officeart/2005/8/layout/hList1"/>
    <dgm:cxn modelId="{113C799C-E724-4E27-8122-AE0D929FF15A}" type="presOf" srcId="{092E7054-0DDE-48A7-A61F-86ED5B9C88EC}" destId="{DF290D4C-5EF0-401B-AE9D-EAEF2875C99A}" srcOrd="0" destOrd="0" presId="urn:microsoft.com/office/officeart/2005/8/layout/hList1"/>
    <dgm:cxn modelId="{FF214EA4-E240-4421-B2A2-3F08969C2A41}" srcId="{092E7054-0DDE-48A7-A61F-86ED5B9C88EC}" destId="{1FBEE201-8B2B-4DD2-8E28-E4A14376120B}" srcOrd="3" destOrd="0" parTransId="{65714914-B6A9-4070-AD79-3E3FC6522E9E}" sibTransId="{2B451994-3F67-4583-BBB7-D339B1CC3E17}"/>
    <dgm:cxn modelId="{F652E4AC-816D-4E74-8158-F21403C594A0}" srcId="{092E7054-0DDE-48A7-A61F-86ED5B9C88EC}" destId="{9C3FCBEF-B6B6-46B3-877C-273DC6A56721}" srcOrd="0" destOrd="0" parTransId="{E810D264-32EC-42BE-86D6-690B35A82DC2}" sibTransId="{CE1A998B-FA11-4B76-AA96-D8F814F39F00}"/>
    <dgm:cxn modelId="{621890AE-9D59-48CB-BF64-48221E1DE274}" srcId="{71B8E37D-85E1-40B8-B097-4C36A60F8E98}" destId="{121A6EE9-38A6-42A9-BE17-6B21A6D3BF1D}" srcOrd="0" destOrd="0" parTransId="{46FB32E9-86A5-4A64-99C8-6F0F7461BE78}" sibTransId="{3D52ECD6-F1CF-43DA-83F6-A28F8E7F9E3E}"/>
    <dgm:cxn modelId="{C57268B0-975C-4BFD-9244-1D27A667095E}" type="presOf" srcId="{380F1E8E-C0DE-4563-8AA4-A049409E8E5B}" destId="{2684DA65-6010-4E57-8AAB-A51BDE14D254}" srcOrd="0" destOrd="0" presId="urn:microsoft.com/office/officeart/2005/8/layout/hList1"/>
    <dgm:cxn modelId="{D87C07C0-C595-41FF-BE93-031BFD53EFA6}" type="presOf" srcId="{10CA4DFA-3A31-4FDF-AF5C-A6C3157D5E03}" destId="{20709266-0DB2-47D4-AF9D-7E5132445AAA}" srcOrd="0" destOrd="1" presId="urn:microsoft.com/office/officeart/2005/8/layout/hList1"/>
    <dgm:cxn modelId="{CF9B55C6-A20F-4A66-9D1B-724B6359FD93}" srcId="{380F1E8E-C0DE-4563-8AA4-A049409E8E5B}" destId="{092E7054-0DDE-48A7-A61F-86ED5B9C88EC}" srcOrd="1" destOrd="0" parTransId="{9EA8FF68-DC01-435F-A592-C75D38E71865}" sibTransId="{20854C00-6C3A-42C9-BFC1-2694B2193F33}"/>
    <dgm:cxn modelId="{334F91D1-FEBF-4D06-B13C-8A0C0685D728}" type="presOf" srcId="{69FDE998-1BC3-48FF-BEC7-DDAB9778CF7F}" destId="{DF1195EB-932A-43AF-B63E-1A273E4051D3}" srcOrd="0" destOrd="3" presId="urn:microsoft.com/office/officeart/2005/8/layout/hList1"/>
    <dgm:cxn modelId="{1C840DD2-5BA1-4CE7-8FA5-E851E2FDDAED}" type="presOf" srcId="{EC6676A4-14CD-4716-B5BB-1712EAF568BA}" destId="{151CB0AA-726A-4B12-87D7-7670544A37E3}" srcOrd="0" destOrd="4" presId="urn:microsoft.com/office/officeart/2005/8/layout/hList1"/>
    <dgm:cxn modelId="{62000CD6-D08F-48F0-A9EC-700073718931}" type="presOf" srcId="{71B8E37D-85E1-40B8-B097-4C36A60F8E98}" destId="{645CE885-DEFB-4E3E-972C-12E28D6A1145}" srcOrd="0" destOrd="0" presId="urn:microsoft.com/office/officeart/2005/8/layout/hList1"/>
    <dgm:cxn modelId="{E36961D9-1F0A-40D9-9E4A-AA62EEBE5D62}" srcId="{380F1E8E-C0DE-4563-8AA4-A049409E8E5B}" destId="{658B580A-205D-4B63-BA95-00F8435D9F1D}" srcOrd="2" destOrd="0" parTransId="{B1389656-CF6D-4A16-BB35-6550C82BC52A}" sibTransId="{3C8A900E-341B-47BF-B705-E1A2194998F7}"/>
    <dgm:cxn modelId="{2562C0DA-13BB-4208-87FC-66B037B897F1}" srcId="{71B8E37D-85E1-40B8-B097-4C36A60F8E98}" destId="{10CA4DFA-3A31-4FDF-AF5C-A6C3157D5E03}" srcOrd="1" destOrd="0" parTransId="{29A0550C-6499-4504-B779-2F29F1CD796E}" sibTransId="{ECD0DA8A-2039-436D-AF2B-D70C8BBA598B}"/>
    <dgm:cxn modelId="{F2B692F4-DE95-4946-9B53-FD64AFA4D78B}" srcId="{71B8E37D-85E1-40B8-B097-4C36A60F8E98}" destId="{0AB9C1E9-D88F-4312-A4C4-DBAA9B3EF574}" srcOrd="2" destOrd="0" parTransId="{EE3B7B91-A58E-4112-911E-5174C1462349}" sibTransId="{DE3040F6-A680-473E-BC88-DB8D7AB9C652}"/>
    <dgm:cxn modelId="{4BFC55F8-26B2-40DC-83D9-4EE8E81AD7A3}" srcId="{658B580A-205D-4B63-BA95-00F8435D9F1D}" destId="{0820E3C5-3E7C-4C1D-8CCA-A55B582BE99F}" srcOrd="2" destOrd="0" parTransId="{7C5FEE44-D074-47E4-850E-C50E7FF0EDB3}" sibTransId="{A579CA63-1DD8-4960-9CB6-72D9F66EFC6E}"/>
    <dgm:cxn modelId="{3885F3FA-52CD-4303-8CF3-7F279A01F671}" type="presOf" srcId="{658B580A-205D-4B63-BA95-00F8435D9F1D}" destId="{6B715ED8-01EC-4B89-8772-732AFBCFEDB1}" srcOrd="0" destOrd="0" presId="urn:microsoft.com/office/officeart/2005/8/layout/hList1"/>
    <dgm:cxn modelId="{6F14CEB2-0A2D-4EC2-9673-12A358922F00}" type="presParOf" srcId="{2684DA65-6010-4E57-8AAB-A51BDE14D254}" destId="{AA7AF926-C64A-4CC1-B7B3-70CF918C122A}" srcOrd="0" destOrd="0" presId="urn:microsoft.com/office/officeart/2005/8/layout/hList1"/>
    <dgm:cxn modelId="{9AA9B7F7-E005-4AB5-9FC3-A5FD96CD47C6}" type="presParOf" srcId="{AA7AF926-C64A-4CC1-B7B3-70CF918C122A}" destId="{645CE885-DEFB-4E3E-972C-12E28D6A1145}" srcOrd="0" destOrd="0" presId="urn:microsoft.com/office/officeart/2005/8/layout/hList1"/>
    <dgm:cxn modelId="{B5C5B43C-4628-48CC-A977-74225691C758}" type="presParOf" srcId="{AA7AF926-C64A-4CC1-B7B3-70CF918C122A}" destId="{20709266-0DB2-47D4-AF9D-7E5132445AAA}" srcOrd="1" destOrd="0" presId="urn:microsoft.com/office/officeart/2005/8/layout/hList1"/>
    <dgm:cxn modelId="{0BFB94E8-B550-42CE-A167-1861CCE8EA25}" type="presParOf" srcId="{2684DA65-6010-4E57-8AAB-A51BDE14D254}" destId="{84BEE7F0-3BB3-4503-A1E9-E6536365EB5B}" srcOrd="1" destOrd="0" presId="urn:microsoft.com/office/officeart/2005/8/layout/hList1"/>
    <dgm:cxn modelId="{159C0295-73EA-4BA9-9FB7-6F2473D75016}" type="presParOf" srcId="{2684DA65-6010-4E57-8AAB-A51BDE14D254}" destId="{1F302B94-9D81-40ED-BEF1-9A043B9B07DD}" srcOrd="2" destOrd="0" presId="urn:microsoft.com/office/officeart/2005/8/layout/hList1"/>
    <dgm:cxn modelId="{AF77B4E0-D9C5-4529-8389-AF7136676923}" type="presParOf" srcId="{1F302B94-9D81-40ED-BEF1-9A043B9B07DD}" destId="{DF290D4C-5EF0-401B-AE9D-EAEF2875C99A}" srcOrd="0" destOrd="0" presId="urn:microsoft.com/office/officeart/2005/8/layout/hList1"/>
    <dgm:cxn modelId="{90A5EBFC-DD23-424E-9DD3-BE1FD9FB544F}" type="presParOf" srcId="{1F302B94-9D81-40ED-BEF1-9A043B9B07DD}" destId="{151CB0AA-726A-4B12-87D7-7670544A37E3}" srcOrd="1" destOrd="0" presId="urn:microsoft.com/office/officeart/2005/8/layout/hList1"/>
    <dgm:cxn modelId="{B2BBFB04-5CBB-4BD3-A212-D636A06F9981}" type="presParOf" srcId="{2684DA65-6010-4E57-8AAB-A51BDE14D254}" destId="{9B6838DC-5154-4C48-A9FE-6D65E90ACC54}" srcOrd="3" destOrd="0" presId="urn:microsoft.com/office/officeart/2005/8/layout/hList1"/>
    <dgm:cxn modelId="{BAF6D8D3-4104-4806-A2C2-8443861DDDCE}" type="presParOf" srcId="{2684DA65-6010-4E57-8AAB-A51BDE14D254}" destId="{EC8A4667-A7BC-4BA2-9F8F-7EC798A69558}" srcOrd="4" destOrd="0" presId="urn:microsoft.com/office/officeart/2005/8/layout/hList1"/>
    <dgm:cxn modelId="{9F80387C-CC4C-4AD9-B19A-CA977BE71A25}" type="presParOf" srcId="{EC8A4667-A7BC-4BA2-9F8F-7EC798A69558}" destId="{6B715ED8-01EC-4B89-8772-732AFBCFEDB1}" srcOrd="0" destOrd="0" presId="urn:microsoft.com/office/officeart/2005/8/layout/hList1"/>
    <dgm:cxn modelId="{A0DF9781-CABA-48A9-9097-ED7B75F3E920}" type="presParOf" srcId="{EC8A4667-A7BC-4BA2-9F8F-7EC798A69558}" destId="{DF1195EB-932A-43AF-B63E-1A273E4051D3}"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0F1E8E-C0DE-4563-8AA4-A049409E8E5B}" type="doc">
      <dgm:prSet loTypeId="urn:microsoft.com/office/officeart/2005/8/layout/hList1" loCatId="list" qsTypeId="urn:microsoft.com/office/officeart/2005/8/quickstyle/3d2" qsCatId="3D" csTypeId="urn:microsoft.com/office/officeart/2005/8/colors/accent2_2" csCatId="accent2" phldr="1"/>
      <dgm:spPr/>
      <dgm:t>
        <a:bodyPr/>
        <a:lstStyle/>
        <a:p>
          <a:endParaRPr lang="en-GB"/>
        </a:p>
      </dgm:t>
    </dgm:pt>
    <dgm:pt modelId="{71B8E37D-85E1-40B8-B097-4C36A60F8E98}">
      <dgm:prSet phldrT="[Text]"/>
      <dgm:spPr/>
      <dgm:t>
        <a:bodyPr/>
        <a:lstStyle/>
        <a:p>
          <a:r>
            <a:rPr lang="en-GB" dirty="0"/>
            <a:t>Support</a:t>
          </a:r>
        </a:p>
      </dgm:t>
    </dgm:pt>
    <dgm:pt modelId="{9F7CAA30-3FC9-40F9-B446-61FF4AC48C28}" type="parTrans" cxnId="{49F25A0A-76FA-437D-9EBD-7D846E1E6086}">
      <dgm:prSet/>
      <dgm:spPr/>
      <dgm:t>
        <a:bodyPr/>
        <a:lstStyle/>
        <a:p>
          <a:endParaRPr lang="en-GB"/>
        </a:p>
      </dgm:t>
    </dgm:pt>
    <dgm:pt modelId="{09F4E957-4144-4D1A-B93F-B456C89B2700}" type="sibTrans" cxnId="{49F25A0A-76FA-437D-9EBD-7D846E1E6086}">
      <dgm:prSet/>
      <dgm:spPr/>
      <dgm:t>
        <a:bodyPr/>
        <a:lstStyle/>
        <a:p>
          <a:endParaRPr lang="en-GB"/>
        </a:p>
      </dgm:t>
    </dgm:pt>
    <dgm:pt modelId="{121A6EE9-38A6-42A9-BE17-6B21A6D3BF1D}">
      <dgm:prSet phldrT="[Text]"/>
      <dgm:spPr/>
      <dgm:t>
        <a:bodyPr/>
        <a:lstStyle/>
        <a:p>
          <a:r>
            <a:rPr lang="en-GB" dirty="0"/>
            <a:t>Supportive staff</a:t>
          </a:r>
        </a:p>
      </dgm:t>
    </dgm:pt>
    <dgm:pt modelId="{46FB32E9-86A5-4A64-99C8-6F0F7461BE78}" type="parTrans" cxnId="{621890AE-9D59-48CB-BF64-48221E1DE274}">
      <dgm:prSet/>
      <dgm:spPr/>
      <dgm:t>
        <a:bodyPr/>
        <a:lstStyle/>
        <a:p>
          <a:endParaRPr lang="en-GB"/>
        </a:p>
      </dgm:t>
    </dgm:pt>
    <dgm:pt modelId="{3D52ECD6-F1CF-43DA-83F6-A28F8E7F9E3E}" type="sibTrans" cxnId="{621890AE-9D59-48CB-BF64-48221E1DE274}">
      <dgm:prSet/>
      <dgm:spPr/>
      <dgm:t>
        <a:bodyPr/>
        <a:lstStyle/>
        <a:p>
          <a:endParaRPr lang="en-GB"/>
        </a:p>
      </dgm:t>
    </dgm:pt>
    <dgm:pt modelId="{092E7054-0DDE-48A7-A61F-86ED5B9C88EC}">
      <dgm:prSet phldrT="[Text]"/>
      <dgm:spPr/>
      <dgm:t>
        <a:bodyPr/>
        <a:lstStyle/>
        <a:p>
          <a:r>
            <a:rPr lang="en-GB" dirty="0"/>
            <a:t>Communication</a:t>
          </a:r>
        </a:p>
      </dgm:t>
    </dgm:pt>
    <dgm:pt modelId="{9EA8FF68-DC01-435F-A592-C75D38E71865}" type="parTrans" cxnId="{CF9B55C6-A20F-4A66-9D1B-724B6359FD93}">
      <dgm:prSet/>
      <dgm:spPr/>
      <dgm:t>
        <a:bodyPr/>
        <a:lstStyle/>
        <a:p>
          <a:endParaRPr lang="en-GB"/>
        </a:p>
      </dgm:t>
    </dgm:pt>
    <dgm:pt modelId="{20854C00-6C3A-42C9-BFC1-2694B2193F33}" type="sibTrans" cxnId="{CF9B55C6-A20F-4A66-9D1B-724B6359FD93}">
      <dgm:prSet/>
      <dgm:spPr/>
      <dgm:t>
        <a:bodyPr/>
        <a:lstStyle/>
        <a:p>
          <a:endParaRPr lang="en-GB"/>
        </a:p>
      </dgm:t>
    </dgm:pt>
    <dgm:pt modelId="{658B580A-205D-4B63-BA95-00F8435D9F1D}">
      <dgm:prSet phldrT="[Text]"/>
      <dgm:spPr/>
      <dgm:t>
        <a:bodyPr/>
        <a:lstStyle/>
        <a:p>
          <a:r>
            <a:rPr lang="en-GB" dirty="0"/>
            <a:t>Confidence</a:t>
          </a:r>
        </a:p>
      </dgm:t>
    </dgm:pt>
    <dgm:pt modelId="{B1389656-CF6D-4A16-BB35-6550C82BC52A}" type="parTrans" cxnId="{E36961D9-1F0A-40D9-9E4A-AA62EEBE5D62}">
      <dgm:prSet/>
      <dgm:spPr/>
      <dgm:t>
        <a:bodyPr/>
        <a:lstStyle/>
        <a:p>
          <a:endParaRPr lang="en-GB"/>
        </a:p>
      </dgm:t>
    </dgm:pt>
    <dgm:pt modelId="{3C8A900E-341B-47BF-B705-E1A2194998F7}" type="sibTrans" cxnId="{E36961D9-1F0A-40D9-9E4A-AA62EEBE5D62}">
      <dgm:prSet/>
      <dgm:spPr/>
      <dgm:t>
        <a:bodyPr/>
        <a:lstStyle/>
        <a:p>
          <a:endParaRPr lang="en-GB"/>
        </a:p>
      </dgm:t>
    </dgm:pt>
    <dgm:pt modelId="{AC1F282F-E4B4-4211-95C7-1882D21A2527}">
      <dgm:prSet phldrT="[Text]"/>
      <dgm:spPr/>
      <dgm:t>
        <a:bodyPr/>
        <a:lstStyle/>
        <a:p>
          <a:r>
            <a:rPr lang="en-GB" dirty="0"/>
            <a:t>Greater confidence in clinical skills</a:t>
          </a:r>
        </a:p>
      </dgm:t>
    </dgm:pt>
    <dgm:pt modelId="{1038D80F-ECA8-49B8-89C2-0EC14EFD62E1}" type="parTrans" cxnId="{CDA3D696-EE8F-42CC-8D4A-830AEB734AE3}">
      <dgm:prSet/>
      <dgm:spPr/>
      <dgm:t>
        <a:bodyPr/>
        <a:lstStyle/>
        <a:p>
          <a:endParaRPr lang="en-GB"/>
        </a:p>
      </dgm:t>
    </dgm:pt>
    <dgm:pt modelId="{75AD37D1-DFDF-4A5B-A13F-42EBB3F1BEFA}" type="sibTrans" cxnId="{CDA3D696-EE8F-42CC-8D4A-830AEB734AE3}">
      <dgm:prSet/>
      <dgm:spPr/>
      <dgm:t>
        <a:bodyPr/>
        <a:lstStyle/>
        <a:p>
          <a:endParaRPr lang="en-GB"/>
        </a:p>
      </dgm:t>
    </dgm:pt>
    <dgm:pt modelId="{0820E3C5-3E7C-4C1D-8CCA-A55B582BE99F}">
      <dgm:prSet phldrT="[Text]"/>
      <dgm:spPr/>
      <dgm:t>
        <a:bodyPr/>
        <a:lstStyle/>
        <a:p>
          <a:r>
            <a:rPr lang="en-GB" dirty="0"/>
            <a:t>Hands on care</a:t>
          </a:r>
        </a:p>
      </dgm:t>
    </dgm:pt>
    <dgm:pt modelId="{7C5FEE44-D074-47E4-850E-C50E7FF0EDB3}" type="parTrans" cxnId="{4BFC55F8-26B2-40DC-83D9-4EE8E81AD7A3}">
      <dgm:prSet/>
      <dgm:spPr/>
      <dgm:t>
        <a:bodyPr/>
        <a:lstStyle/>
        <a:p>
          <a:endParaRPr lang="en-GB"/>
        </a:p>
      </dgm:t>
    </dgm:pt>
    <dgm:pt modelId="{A579CA63-1DD8-4960-9CB6-72D9F66EFC6E}" type="sibTrans" cxnId="{4BFC55F8-26B2-40DC-83D9-4EE8E81AD7A3}">
      <dgm:prSet/>
      <dgm:spPr/>
      <dgm:t>
        <a:bodyPr/>
        <a:lstStyle/>
        <a:p>
          <a:endParaRPr lang="en-GB"/>
        </a:p>
      </dgm:t>
    </dgm:pt>
    <dgm:pt modelId="{0AB9C1E9-D88F-4312-A4C4-DBAA9B3EF574}">
      <dgm:prSet phldrT="[Text]"/>
      <dgm:spPr/>
      <dgm:t>
        <a:bodyPr/>
        <a:lstStyle/>
        <a:p>
          <a:r>
            <a:rPr lang="en-GB" dirty="0"/>
            <a:t>They felt prepared for practice </a:t>
          </a:r>
        </a:p>
      </dgm:t>
    </dgm:pt>
    <dgm:pt modelId="{EE3B7B91-A58E-4112-911E-5174C1462349}" type="parTrans" cxnId="{F2B692F4-DE95-4946-9B53-FD64AFA4D78B}">
      <dgm:prSet/>
      <dgm:spPr/>
      <dgm:t>
        <a:bodyPr/>
        <a:lstStyle/>
        <a:p>
          <a:endParaRPr lang="en-GB"/>
        </a:p>
      </dgm:t>
    </dgm:pt>
    <dgm:pt modelId="{DE3040F6-A680-473E-BC88-DB8D7AB9C652}" type="sibTrans" cxnId="{F2B692F4-DE95-4946-9B53-FD64AFA4D78B}">
      <dgm:prSet/>
      <dgm:spPr/>
      <dgm:t>
        <a:bodyPr/>
        <a:lstStyle/>
        <a:p>
          <a:endParaRPr lang="en-GB"/>
        </a:p>
      </dgm:t>
    </dgm:pt>
    <dgm:pt modelId="{E44FAE95-C29D-494A-99C6-76B8C814459F}">
      <dgm:prSet phldrT="[Text]"/>
      <dgm:spPr/>
      <dgm:t>
        <a:bodyPr/>
        <a:lstStyle/>
        <a:p>
          <a:r>
            <a:rPr lang="en-GB" dirty="0"/>
            <a:t>Academic support vital</a:t>
          </a:r>
        </a:p>
      </dgm:t>
    </dgm:pt>
    <dgm:pt modelId="{FE9F0446-C554-4DF8-B649-3F3BD816DFFB}" type="parTrans" cxnId="{48C37E03-2A77-4DBD-A281-251C77FE946C}">
      <dgm:prSet/>
      <dgm:spPr/>
      <dgm:t>
        <a:bodyPr/>
        <a:lstStyle/>
        <a:p>
          <a:endParaRPr lang="en-GB"/>
        </a:p>
      </dgm:t>
    </dgm:pt>
    <dgm:pt modelId="{FC38B587-B5D1-4835-AC2E-066A16B44CD4}" type="sibTrans" cxnId="{48C37E03-2A77-4DBD-A281-251C77FE946C}">
      <dgm:prSet/>
      <dgm:spPr/>
      <dgm:t>
        <a:bodyPr/>
        <a:lstStyle/>
        <a:p>
          <a:endParaRPr lang="en-GB"/>
        </a:p>
      </dgm:t>
    </dgm:pt>
    <dgm:pt modelId="{10CA4DFA-3A31-4FDF-AF5C-A6C3157D5E03}">
      <dgm:prSet phldrT="[Text]"/>
      <dgm:spPr/>
      <dgm:t>
        <a:bodyPr/>
        <a:lstStyle/>
        <a:p>
          <a:r>
            <a:rPr lang="en-GB" dirty="0"/>
            <a:t>mentor/educator generally very supportive</a:t>
          </a:r>
        </a:p>
      </dgm:t>
    </dgm:pt>
    <dgm:pt modelId="{29A0550C-6499-4504-B779-2F29F1CD796E}" type="parTrans" cxnId="{2562C0DA-13BB-4208-87FC-66B037B897F1}">
      <dgm:prSet/>
      <dgm:spPr/>
      <dgm:t>
        <a:bodyPr/>
        <a:lstStyle/>
        <a:p>
          <a:endParaRPr lang="en-US"/>
        </a:p>
      </dgm:t>
    </dgm:pt>
    <dgm:pt modelId="{ECD0DA8A-2039-436D-AF2B-D70C8BBA598B}" type="sibTrans" cxnId="{2562C0DA-13BB-4208-87FC-66B037B897F1}">
      <dgm:prSet/>
      <dgm:spPr/>
      <dgm:t>
        <a:bodyPr/>
        <a:lstStyle/>
        <a:p>
          <a:endParaRPr lang="en-US"/>
        </a:p>
      </dgm:t>
    </dgm:pt>
    <dgm:pt modelId="{EC6676A4-14CD-4716-B5BB-1712EAF568BA}">
      <dgm:prSet phldrT="[Text]"/>
      <dgm:spPr/>
      <dgm:t>
        <a:bodyPr/>
        <a:lstStyle/>
        <a:p>
          <a:endParaRPr lang="en-GB" dirty="0"/>
        </a:p>
      </dgm:t>
    </dgm:pt>
    <dgm:pt modelId="{BF78C041-75AB-4B6A-83C6-6F4635E10228}" type="parTrans" cxnId="{0955F459-6060-4E01-BED3-AB7415C7DACF}">
      <dgm:prSet/>
      <dgm:spPr/>
      <dgm:t>
        <a:bodyPr/>
        <a:lstStyle/>
        <a:p>
          <a:endParaRPr lang="en-US"/>
        </a:p>
      </dgm:t>
    </dgm:pt>
    <dgm:pt modelId="{BF7CB70A-DCC8-406B-8BFD-0CC3DD630F9B}" type="sibTrans" cxnId="{0955F459-6060-4E01-BED3-AB7415C7DACF}">
      <dgm:prSet/>
      <dgm:spPr/>
      <dgm:t>
        <a:bodyPr/>
        <a:lstStyle/>
        <a:p>
          <a:endParaRPr lang="en-US"/>
        </a:p>
      </dgm:t>
    </dgm:pt>
    <dgm:pt modelId="{9C3FCBEF-B6B6-46B3-877C-273DC6A56721}">
      <dgm:prSet phldrT="[Text]"/>
      <dgm:spPr/>
      <dgm:t>
        <a:bodyPr/>
        <a:lstStyle/>
        <a:p>
          <a:r>
            <a:rPr lang="en-GB" dirty="0"/>
            <a:t>Increased confidence in interacting with patients</a:t>
          </a:r>
        </a:p>
      </dgm:t>
    </dgm:pt>
    <dgm:pt modelId="{E810D264-32EC-42BE-86D6-690B35A82DC2}" type="parTrans" cxnId="{F652E4AC-816D-4E74-8158-F21403C594A0}">
      <dgm:prSet/>
      <dgm:spPr/>
      <dgm:t>
        <a:bodyPr/>
        <a:lstStyle/>
        <a:p>
          <a:endParaRPr lang="en-US"/>
        </a:p>
      </dgm:t>
    </dgm:pt>
    <dgm:pt modelId="{CE1A998B-FA11-4B76-AA96-D8F814F39F00}" type="sibTrans" cxnId="{F652E4AC-816D-4E74-8158-F21403C594A0}">
      <dgm:prSet/>
      <dgm:spPr/>
      <dgm:t>
        <a:bodyPr/>
        <a:lstStyle/>
        <a:p>
          <a:endParaRPr lang="en-US"/>
        </a:p>
      </dgm:t>
    </dgm:pt>
    <dgm:pt modelId="{74EF10E1-58FA-4D38-9998-6FD5E2327094}">
      <dgm:prSet phldrT="[Text]"/>
      <dgm:spPr/>
      <dgm:t>
        <a:bodyPr/>
        <a:lstStyle/>
        <a:p>
          <a:r>
            <a:rPr lang="en-GB" dirty="0"/>
            <a:t>Feedback from staff and mentors/educators constructive</a:t>
          </a:r>
        </a:p>
      </dgm:t>
    </dgm:pt>
    <dgm:pt modelId="{B92C297A-1C05-4845-A035-A1753AD6869B}" type="parTrans" cxnId="{88E3C448-5690-41DC-99A0-963F442C90AE}">
      <dgm:prSet/>
      <dgm:spPr/>
      <dgm:t>
        <a:bodyPr/>
        <a:lstStyle/>
        <a:p>
          <a:endParaRPr lang="en-US"/>
        </a:p>
      </dgm:t>
    </dgm:pt>
    <dgm:pt modelId="{3DBC2A7B-8AC8-4331-806F-D7558A8BEE49}" type="sibTrans" cxnId="{88E3C448-5690-41DC-99A0-963F442C90AE}">
      <dgm:prSet/>
      <dgm:spPr/>
      <dgm:t>
        <a:bodyPr/>
        <a:lstStyle/>
        <a:p>
          <a:endParaRPr lang="en-US"/>
        </a:p>
      </dgm:t>
    </dgm:pt>
    <dgm:pt modelId="{0CE69E94-6695-4393-93A7-6B34FC6D9F2B}">
      <dgm:prSet phldrT="[Text]"/>
      <dgm:spPr/>
      <dgm:t>
        <a:bodyPr/>
        <a:lstStyle/>
        <a:p>
          <a:r>
            <a:rPr lang="en-GB" dirty="0"/>
            <a:t>Use of equipment </a:t>
          </a:r>
        </a:p>
      </dgm:t>
    </dgm:pt>
    <dgm:pt modelId="{3A2AA73D-4575-44A6-B9DC-E6BE23AD9AF5}" type="parTrans" cxnId="{363F2621-9E0D-4D12-BD4A-27D949284CEF}">
      <dgm:prSet/>
      <dgm:spPr/>
      <dgm:t>
        <a:bodyPr/>
        <a:lstStyle/>
        <a:p>
          <a:endParaRPr lang="en-US"/>
        </a:p>
      </dgm:t>
    </dgm:pt>
    <dgm:pt modelId="{C7BF7DD3-4BA2-4C8F-9A2B-6F93C58A6393}" type="sibTrans" cxnId="{363F2621-9E0D-4D12-BD4A-27D949284CEF}">
      <dgm:prSet/>
      <dgm:spPr/>
      <dgm:t>
        <a:bodyPr/>
        <a:lstStyle/>
        <a:p>
          <a:endParaRPr lang="en-US"/>
        </a:p>
      </dgm:t>
    </dgm:pt>
    <dgm:pt modelId="{69FDE998-1BC3-48FF-BEC7-DDAB9778CF7F}">
      <dgm:prSet phldrT="[Text]"/>
      <dgm:spPr/>
      <dgm:t>
        <a:bodyPr/>
        <a:lstStyle/>
        <a:p>
          <a:r>
            <a:rPr lang="en-GB" dirty="0"/>
            <a:t>Time management/shift work</a:t>
          </a:r>
        </a:p>
      </dgm:t>
    </dgm:pt>
    <dgm:pt modelId="{F4412E9A-CB15-4713-91FF-1F33CABD389D}" type="parTrans" cxnId="{D09F5022-CDCC-4A40-85F7-7917591F1309}">
      <dgm:prSet/>
      <dgm:spPr/>
      <dgm:t>
        <a:bodyPr/>
        <a:lstStyle/>
        <a:p>
          <a:endParaRPr lang="en-US"/>
        </a:p>
      </dgm:t>
    </dgm:pt>
    <dgm:pt modelId="{2FBECEE7-2585-4E8A-941B-1A586FA03BE4}" type="sibTrans" cxnId="{D09F5022-CDCC-4A40-85F7-7917591F1309}">
      <dgm:prSet/>
      <dgm:spPr/>
      <dgm:t>
        <a:bodyPr/>
        <a:lstStyle/>
        <a:p>
          <a:endParaRPr lang="en-US"/>
        </a:p>
      </dgm:t>
    </dgm:pt>
    <dgm:pt modelId="{2FFF8848-D581-47F7-9FD2-0B2617BF08FB}">
      <dgm:prSet phldrT="[Text]"/>
      <dgm:spPr/>
      <dgm:t>
        <a:bodyPr/>
        <a:lstStyle/>
        <a:p>
          <a:r>
            <a:rPr lang="en-GB" dirty="0"/>
            <a:t>Greater awareness of career pathway</a:t>
          </a:r>
        </a:p>
      </dgm:t>
    </dgm:pt>
    <dgm:pt modelId="{29107400-5862-4BFD-BF4A-D320C8F124AF}" type="parTrans" cxnId="{56BCD6F8-EBA7-4EA7-97B1-6FBE399D4AF6}">
      <dgm:prSet/>
      <dgm:spPr/>
      <dgm:t>
        <a:bodyPr/>
        <a:lstStyle/>
        <a:p>
          <a:endParaRPr lang="en-US"/>
        </a:p>
      </dgm:t>
    </dgm:pt>
    <dgm:pt modelId="{BA2AE61F-9A8E-4284-A061-1E4982820B9B}" type="sibTrans" cxnId="{56BCD6F8-EBA7-4EA7-97B1-6FBE399D4AF6}">
      <dgm:prSet/>
      <dgm:spPr/>
      <dgm:t>
        <a:bodyPr/>
        <a:lstStyle/>
        <a:p>
          <a:endParaRPr lang="en-US"/>
        </a:p>
      </dgm:t>
    </dgm:pt>
    <dgm:pt modelId="{2684DA65-6010-4E57-8AAB-A51BDE14D254}" type="pres">
      <dgm:prSet presAssocID="{380F1E8E-C0DE-4563-8AA4-A049409E8E5B}" presName="Name0" presStyleCnt="0">
        <dgm:presLayoutVars>
          <dgm:dir/>
          <dgm:animLvl val="lvl"/>
          <dgm:resizeHandles val="exact"/>
        </dgm:presLayoutVars>
      </dgm:prSet>
      <dgm:spPr/>
    </dgm:pt>
    <dgm:pt modelId="{AA7AF926-C64A-4CC1-B7B3-70CF918C122A}" type="pres">
      <dgm:prSet presAssocID="{71B8E37D-85E1-40B8-B097-4C36A60F8E98}" presName="composite" presStyleCnt="0"/>
      <dgm:spPr/>
    </dgm:pt>
    <dgm:pt modelId="{645CE885-DEFB-4E3E-972C-12E28D6A1145}" type="pres">
      <dgm:prSet presAssocID="{71B8E37D-85E1-40B8-B097-4C36A60F8E98}" presName="parTx" presStyleLbl="alignNode1" presStyleIdx="0" presStyleCnt="3">
        <dgm:presLayoutVars>
          <dgm:chMax val="0"/>
          <dgm:chPref val="0"/>
          <dgm:bulletEnabled val="1"/>
        </dgm:presLayoutVars>
      </dgm:prSet>
      <dgm:spPr/>
    </dgm:pt>
    <dgm:pt modelId="{20709266-0DB2-47D4-AF9D-7E5132445AAA}" type="pres">
      <dgm:prSet presAssocID="{71B8E37D-85E1-40B8-B097-4C36A60F8E98}" presName="desTx" presStyleLbl="alignAccFollowNode1" presStyleIdx="0" presStyleCnt="3" custScaleY="100000" custLinFactNeighborX="-103" custLinFactNeighborY="2059">
        <dgm:presLayoutVars>
          <dgm:bulletEnabled val="1"/>
        </dgm:presLayoutVars>
      </dgm:prSet>
      <dgm:spPr/>
    </dgm:pt>
    <dgm:pt modelId="{84BEE7F0-3BB3-4503-A1E9-E6536365EB5B}" type="pres">
      <dgm:prSet presAssocID="{09F4E957-4144-4D1A-B93F-B456C89B2700}" presName="space" presStyleCnt="0"/>
      <dgm:spPr/>
    </dgm:pt>
    <dgm:pt modelId="{1F302B94-9D81-40ED-BEF1-9A043B9B07DD}" type="pres">
      <dgm:prSet presAssocID="{092E7054-0DDE-48A7-A61F-86ED5B9C88EC}" presName="composite" presStyleCnt="0"/>
      <dgm:spPr/>
    </dgm:pt>
    <dgm:pt modelId="{DF290D4C-5EF0-401B-AE9D-EAEF2875C99A}" type="pres">
      <dgm:prSet presAssocID="{092E7054-0DDE-48A7-A61F-86ED5B9C88EC}" presName="parTx" presStyleLbl="alignNode1" presStyleIdx="1" presStyleCnt="3">
        <dgm:presLayoutVars>
          <dgm:chMax val="0"/>
          <dgm:chPref val="0"/>
          <dgm:bulletEnabled val="1"/>
        </dgm:presLayoutVars>
      </dgm:prSet>
      <dgm:spPr/>
    </dgm:pt>
    <dgm:pt modelId="{151CB0AA-726A-4B12-87D7-7670544A37E3}" type="pres">
      <dgm:prSet presAssocID="{092E7054-0DDE-48A7-A61F-86ED5B9C88EC}" presName="desTx" presStyleLbl="alignAccFollowNode1" presStyleIdx="1" presStyleCnt="3">
        <dgm:presLayoutVars>
          <dgm:bulletEnabled val="1"/>
        </dgm:presLayoutVars>
      </dgm:prSet>
      <dgm:spPr/>
    </dgm:pt>
    <dgm:pt modelId="{9B6838DC-5154-4C48-A9FE-6D65E90ACC54}" type="pres">
      <dgm:prSet presAssocID="{20854C00-6C3A-42C9-BFC1-2694B2193F33}" presName="space" presStyleCnt="0"/>
      <dgm:spPr/>
    </dgm:pt>
    <dgm:pt modelId="{EC8A4667-A7BC-4BA2-9F8F-7EC798A69558}" type="pres">
      <dgm:prSet presAssocID="{658B580A-205D-4B63-BA95-00F8435D9F1D}" presName="composite" presStyleCnt="0"/>
      <dgm:spPr/>
    </dgm:pt>
    <dgm:pt modelId="{6B715ED8-01EC-4B89-8772-732AFBCFEDB1}" type="pres">
      <dgm:prSet presAssocID="{658B580A-205D-4B63-BA95-00F8435D9F1D}" presName="parTx" presStyleLbl="alignNode1" presStyleIdx="2" presStyleCnt="3">
        <dgm:presLayoutVars>
          <dgm:chMax val="0"/>
          <dgm:chPref val="0"/>
          <dgm:bulletEnabled val="1"/>
        </dgm:presLayoutVars>
      </dgm:prSet>
      <dgm:spPr/>
    </dgm:pt>
    <dgm:pt modelId="{DF1195EB-932A-43AF-B63E-1A273E4051D3}" type="pres">
      <dgm:prSet presAssocID="{658B580A-205D-4B63-BA95-00F8435D9F1D}" presName="desTx" presStyleLbl="alignAccFollowNode1" presStyleIdx="2" presStyleCnt="3">
        <dgm:presLayoutVars>
          <dgm:bulletEnabled val="1"/>
        </dgm:presLayoutVars>
      </dgm:prSet>
      <dgm:spPr/>
    </dgm:pt>
  </dgm:ptLst>
  <dgm:cxnLst>
    <dgm:cxn modelId="{48C37E03-2A77-4DBD-A281-251C77FE946C}" srcId="{71B8E37D-85E1-40B8-B097-4C36A60F8E98}" destId="{E44FAE95-C29D-494A-99C6-76B8C814459F}" srcOrd="3" destOrd="0" parTransId="{FE9F0446-C554-4DF8-B649-3F3BD816DFFB}" sibTransId="{FC38B587-B5D1-4835-AC2E-066A16B44CD4}"/>
    <dgm:cxn modelId="{49F25A0A-76FA-437D-9EBD-7D846E1E6086}" srcId="{380F1E8E-C0DE-4563-8AA4-A049409E8E5B}" destId="{71B8E37D-85E1-40B8-B097-4C36A60F8E98}" srcOrd="0" destOrd="0" parTransId="{9F7CAA30-3FC9-40F9-B446-61FF4AC48C28}" sibTransId="{09F4E957-4144-4D1A-B93F-B456C89B2700}"/>
    <dgm:cxn modelId="{6C07050B-2D9F-4D89-81F0-215F0307B090}" type="presOf" srcId="{2FFF8848-D581-47F7-9FD2-0B2617BF08FB}" destId="{DF1195EB-932A-43AF-B63E-1A273E4051D3}" srcOrd="0" destOrd="4" presId="urn:microsoft.com/office/officeart/2005/8/layout/hList1"/>
    <dgm:cxn modelId="{2A1EC71C-42F9-4146-82E1-029929CB564A}" type="presOf" srcId="{121A6EE9-38A6-42A9-BE17-6B21A6D3BF1D}" destId="{20709266-0DB2-47D4-AF9D-7E5132445AAA}" srcOrd="0" destOrd="0" presId="urn:microsoft.com/office/officeart/2005/8/layout/hList1"/>
    <dgm:cxn modelId="{363F2621-9E0D-4D12-BD4A-27D949284CEF}" srcId="{658B580A-205D-4B63-BA95-00F8435D9F1D}" destId="{0CE69E94-6695-4393-93A7-6B34FC6D9F2B}" srcOrd="1" destOrd="0" parTransId="{3A2AA73D-4575-44A6-B9DC-E6BE23AD9AF5}" sibTransId="{C7BF7DD3-4BA2-4C8F-9A2B-6F93C58A6393}"/>
    <dgm:cxn modelId="{D09F5022-CDCC-4A40-85F7-7917591F1309}" srcId="{658B580A-205D-4B63-BA95-00F8435D9F1D}" destId="{69FDE998-1BC3-48FF-BEC7-DDAB9778CF7F}" srcOrd="3" destOrd="0" parTransId="{F4412E9A-CB15-4713-91FF-1F33CABD389D}" sibTransId="{2FBECEE7-2585-4E8A-941B-1A586FA03BE4}"/>
    <dgm:cxn modelId="{2A10FA36-08BF-455C-9347-AEC27918CCC1}" type="presOf" srcId="{0CE69E94-6695-4393-93A7-6B34FC6D9F2B}" destId="{DF1195EB-932A-43AF-B63E-1A273E4051D3}" srcOrd="0" destOrd="1" presId="urn:microsoft.com/office/officeart/2005/8/layout/hList1"/>
    <dgm:cxn modelId="{3EFCC63F-B812-4A3C-B8E1-E1161F5710E1}" type="presOf" srcId="{10CA4DFA-3A31-4FDF-AF5C-A6C3157D5E03}" destId="{20709266-0DB2-47D4-AF9D-7E5132445AAA}" srcOrd="0" destOrd="1" presId="urn:microsoft.com/office/officeart/2005/8/layout/hList1"/>
    <dgm:cxn modelId="{5FDD2243-A043-422C-81CD-B22B0F5D42ED}" type="presOf" srcId="{092E7054-0DDE-48A7-A61F-86ED5B9C88EC}" destId="{DF290D4C-5EF0-401B-AE9D-EAEF2875C99A}" srcOrd="0" destOrd="0" presId="urn:microsoft.com/office/officeart/2005/8/layout/hList1"/>
    <dgm:cxn modelId="{F70EEF45-B740-4E2B-8AE5-DAF109193471}" type="presOf" srcId="{AC1F282F-E4B4-4211-95C7-1882D21A2527}" destId="{DF1195EB-932A-43AF-B63E-1A273E4051D3}" srcOrd="0" destOrd="0" presId="urn:microsoft.com/office/officeart/2005/8/layout/hList1"/>
    <dgm:cxn modelId="{88E3C448-5690-41DC-99A0-963F442C90AE}" srcId="{092E7054-0DDE-48A7-A61F-86ED5B9C88EC}" destId="{74EF10E1-58FA-4D38-9998-6FD5E2327094}" srcOrd="1" destOrd="0" parTransId="{B92C297A-1C05-4845-A035-A1753AD6869B}" sibTransId="{3DBC2A7B-8AC8-4331-806F-D7558A8BEE49}"/>
    <dgm:cxn modelId="{A989D270-4B51-4C84-8453-6D483E8A6E49}" type="presOf" srcId="{0820E3C5-3E7C-4C1D-8CCA-A55B582BE99F}" destId="{DF1195EB-932A-43AF-B63E-1A273E4051D3}" srcOrd="0" destOrd="2" presId="urn:microsoft.com/office/officeart/2005/8/layout/hList1"/>
    <dgm:cxn modelId="{87407C72-DE2F-4C33-96F8-8B14BCA30D36}" type="presOf" srcId="{EC6676A4-14CD-4716-B5BB-1712EAF568BA}" destId="{151CB0AA-726A-4B12-87D7-7670544A37E3}" srcOrd="0" destOrd="2" presId="urn:microsoft.com/office/officeart/2005/8/layout/hList1"/>
    <dgm:cxn modelId="{EE431459-3FD9-4FA9-8608-26DD347E8059}" type="presOf" srcId="{69FDE998-1BC3-48FF-BEC7-DDAB9778CF7F}" destId="{DF1195EB-932A-43AF-B63E-1A273E4051D3}" srcOrd="0" destOrd="3" presId="urn:microsoft.com/office/officeart/2005/8/layout/hList1"/>
    <dgm:cxn modelId="{0955F459-6060-4E01-BED3-AB7415C7DACF}" srcId="{092E7054-0DDE-48A7-A61F-86ED5B9C88EC}" destId="{EC6676A4-14CD-4716-B5BB-1712EAF568BA}" srcOrd="2" destOrd="0" parTransId="{BF78C041-75AB-4B6A-83C6-6F4635E10228}" sibTransId="{BF7CB70A-DCC8-406B-8BFD-0CC3DD630F9B}"/>
    <dgm:cxn modelId="{14178989-BB8C-4188-A993-ECA7D22D8D93}" type="presOf" srcId="{380F1E8E-C0DE-4563-8AA4-A049409E8E5B}" destId="{2684DA65-6010-4E57-8AAB-A51BDE14D254}" srcOrd="0" destOrd="0" presId="urn:microsoft.com/office/officeart/2005/8/layout/hList1"/>
    <dgm:cxn modelId="{957E0B96-3639-4352-8890-CD43ACF74D2C}" type="presOf" srcId="{71B8E37D-85E1-40B8-B097-4C36A60F8E98}" destId="{645CE885-DEFB-4E3E-972C-12E28D6A1145}" srcOrd="0" destOrd="0" presId="urn:microsoft.com/office/officeart/2005/8/layout/hList1"/>
    <dgm:cxn modelId="{CDA3D696-EE8F-42CC-8D4A-830AEB734AE3}" srcId="{658B580A-205D-4B63-BA95-00F8435D9F1D}" destId="{AC1F282F-E4B4-4211-95C7-1882D21A2527}" srcOrd="0" destOrd="0" parTransId="{1038D80F-ECA8-49B8-89C2-0EC14EFD62E1}" sibTransId="{75AD37D1-DFDF-4A5B-A13F-42EBB3F1BEFA}"/>
    <dgm:cxn modelId="{0B48C09C-4108-470C-AF36-493E4906739B}" type="presOf" srcId="{E44FAE95-C29D-494A-99C6-76B8C814459F}" destId="{20709266-0DB2-47D4-AF9D-7E5132445AAA}" srcOrd="0" destOrd="3" presId="urn:microsoft.com/office/officeart/2005/8/layout/hList1"/>
    <dgm:cxn modelId="{380D05AA-CE84-4CD7-91CF-E66590FF3F20}" type="presOf" srcId="{74EF10E1-58FA-4D38-9998-6FD5E2327094}" destId="{151CB0AA-726A-4B12-87D7-7670544A37E3}" srcOrd="0" destOrd="1" presId="urn:microsoft.com/office/officeart/2005/8/layout/hList1"/>
    <dgm:cxn modelId="{F44F1CAA-B12E-40B6-B5D2-A538B81841A6}" type="presOf" srcId="{658B580A-205D-4B63-BA95-00F8435D9F1D}" destId="{6B715ED8-01EC-4B89-8772-732AFBCFEDB1}" srcOrd="0" destOrd="0" presId="urn:microsoft.com/office/officeart/2005/8/layout/hList1"/>
    <dgm:cxn modelId="{F652E4AC-816D-4E74-8158-F21403C594A0}" srcId="{092E7054-0DDE-48A7-A61F-86ED5B9C88EC}" destId="{9C3FCBEF-B6B6-46B3-877C-273DC6A56721}" srcOrd="0" destOrd="0" parTransId="{E810D264-32EC-42BE-86D6-690B35A82DC2}" sibTransId="{CE1A998B-FA11-4B76-AA96-D8F814F39F00}"/>
    <dgm:cxn modelId="{621890AE-9D59-48CB-BF64-48221E1DE274}" srcId="{71B8E37D-85E1-40B8-B097-4C36A60F8E98}" destId="{121A6EE9-38A6-42A9-BE17-6B21A6D3BF1D}" srcOrd="0" destOrd="0" parTransId="{46FB32E9-86A5-4A64-99C8-6F0F7461BE78}" sibTransId="{3D52ECD6-F1CF-43DA-83F6-A28F8E7F9E3E}"/>
    <dgm:cxn modelId="{9CC02BC4-AE57-4F3D-B4B9-D03E97AD817A}" type="presOf" srcId="{9C3FCBEF-B6B6-46B3-877C-273DC6A56721}" destId="{151CB0AA-726A-4B12-87D7-7670544A37E3}" srcOrd="0" destOrd="0" presId="urn:microsoft.com/office/officeart/2005/8/layout/hList1"/>
    <dgm:cxn modelId="{CF9B55C6-A20F-4A66-9D1B-724B6359FD93}" srcId="{380F1E8E-C0DE-4563-8AA4-A049409E8E5B}" destId="{092E7054-0DDE-48A7-A61F-86ED5B9C88EC}" srcOrd="1" destOrd="0" parTransId="{9EA8FF68-DC01-435F-A592-C75D38E71865}" sibTransId="{20854C00-6C3A-42C9-BFC1-2694B2193F33}"/>
    <dgm:cxn modelId="{DEA4ADC9-B477-48D7-A57A-1E2ADCB06AC0}" type="presOf" srcId="{0AB9C1E9-D88F-4312-A4C4-DBAA9B3EF574}" destId="{20709266-0DB2-47D4-AF9D-7E5132445AAA}" srcOrd="0" destOrd="2" presId="urn:microsoft.com/office/officeart/2005/8/layout/hList1"/>
    <dgm:cxn modelId="{E36961D9-1F0A-40D9-9E4A-AA62EEBE5D62}" srcId="{380F1E8E-C0DE-4563-8AA4-A049409E8E5B}" destId="{658B580A-205D-4B63-BA95-00F8435D9F1D}" srcOrd="2" destOrd="0" parTransId="{B1389656-CF6D-4A16-BB35-6550C82BC52A}" sibTransId="{3C8A900E-341B-47BF-B705-E1A2194998F7}"/>
    <dgm:cxn modelId="{2562C0DA-13BB-4208-87FC-66B037B897F1}" srcId="{71B8E37D-85E1-40B8-B097-4C36A60F8E98}" destId="{10CA4DFA-3A31-4FDF-AF5C-A6C3157D5E03}" srcOrd="1" destOrd="0" parTransId="{29A0550C-6499-4504-B779-2F29F1CD796E}" sibTransId="{ECD0DA8A-2039-436D-AF2B-D70C8BBA598B}"/>
    <dgm:cxn modelId="{F2B692F4-DE95-4946-9B53-FD64AFA4D78B}" srcId="{71B8E37D-85E1-40B8-B097-4C36A60F8E98}" destId="{0AB9C1E9-D88F-4312-A4C4-DBAA9B3EF574}" srcOrd="2" destOrd="0" parTransId="{EE3B7B91-A58E-4112-911E-5174C1462349}" sibTransId="{DE3040F6-A680-473E-BC88-DB8D7AB9C652}"/>
    <dgm:cxn modelId="{4BFC55F8-26B2-40DC-83D9-4EE8E81AD7A3}" srcId="{658B580A-205D-4B63-BA95-00F8435D9F1D}" destId="{0820E3C5-3E7C-4C1D-8CCA-A55B582BE99F}" srcOrd="2" destOrd="0" parTransId="{7C5FEE44-D074-47E4-850E-C50E7FF0EDB3}" sibTransId="{A579CA63-1DD8-4960-9CB6-72D9F66EFC6E}"/>
    <dgm:cxn modelId="{56BCD6F8-EBA7-4EA7-97B1-6FBE399D4AF6}" srcId="{658B580A-205D-4B63-BA95-00F8435D9F1D}" destId="{2FFF8848-D581-47F7-9FD2-0B2617BF08FB}" srcOrd="4" destOrd="0" parTransId="{29107400-5862-4BFD-BF4A-D320C8F124AF}" sibTransId="{BA2AE61F-9A8E-4284-A061-1E4982820B9B}"/>
    <dgm:cxn modelId="{C2ADE21C-A47A-43C4-8321-F47614A5C9AF}" type="presParOf" srcId="{2684DA65-6010-4E57-8AAB-A51BDE14D254}" destId="{AA7AF926-C64A-4CC1-B7B3-70CF918C122A}" srcOrd="0" destOrd="0" presId="urn:microsoft.com/office/officeart/2005/8/layout/hList1"/>
    <dgm:cxn modelId="{320877CB-D61D-4C37-ACDD-89486910E4EB}" type="presParOf" srcId="{AA7AF926-C64A-4CC1-B7B3-70CF918C122A}" destId="{645CE885-DEFB-4E3E-972C-12E28D6A1145}" srcOrd="0" destOrd="0" presId="urn:microsoft.com/office/officeart/2005/8/layout/hList1"/>
    <dgm:cxn modelId="{DDD65D9C-C50E-4840-85F9-6FDC8E8AC7CB}" type="presParOf" srcId="{AA7AF926-C64A-4CC1-B7B3-70CF918C122A}" destId="{20709266-0DB2-47D4-AF9D-7E5132445AAA}" srcOrd="1" destOrd="0" presId="urn:microsoft.com/office/officeart/2005/8/layout/hList1"/>
    <dgm:cxn modelId="{E63A788E-400E-43C7-8557-153BA51B0337}" type="presParOf" srcId="{2684DA65-6010-4E57-8AAB-A51BDE14D254}" destId="{84BEE7F0-3BB3-4503-A1E9-E6536365EB5B}" srcOrd="1" destOrd="0" presId="urn:microsoft.com/office/officeart/2005/8/layout/hList1"/>
    <dgm:cxn modelId="{B5709F39-4BCD-4673-8939-B10FE2919E9D}" type="presParOf" srcId="{2684DA65-6010-4E57-8AAB-A51BDE14D254}" destId="{1F302B94-9D81-40ED-BEF1-9A043B9B07DD}" srcOrd="2" destOrd="0" presId="urn:microsoft.com/office/officeart/2005/8/layout/hList1"/>
    <dgm:cxn modelId="{14D9F986-8BE4-4885-BD4D-D09161BA50D8}" type="presParOf" srcId="{1F302B94-9D81-40ED-BEF1-9A043B9B07DD}" destId="{DF290D4C-5EF0-401B-AE9D-EAEF2875C99A}" srcOrd="0" destOrd="0" presId="urn:microsoft.com/office/officeart/2005/8/layout/hList1"/>
    <dgm:cxn modelId="{355B47AD-5C71-4CD8-AECC-A4D019B6AB04}" type="presParOf" srcId="{1F302B94-9D81-40ED-BEF1-9A043B9B07DD}" destId="{151CB0AA-726A-4B12-87D7-7670544A37E3}" srcOrd="1" destOrd="0" presId="urn:microsoft.com/office/officeart/2005/8/layout/hList1"/>
    <dgm:cxn modelId="{89ED953E-4429-45FD-A580-1888EB954109}" type="presParOf" srcId="{2684DA65-6010-4E57-8AAB-A51BDE14D254}" destId="{9B6838DC-5154-4C48-A9FE-6D65E90ACC54}" srcOrd="3" destOrd="0" presId="urn:microsoft.com/office/officeart/2005/8/layout/hList1"/>
    <dgm:cxn modelId="{59F32E19-FD09-42D4-9B4B-13FA82040ACD}" type="presParOf" srcId="{2684DA65-6010-4E57-8AAB-A51BDE14D254}" destId="{EC8A4667-A7BC-4BA2-9F8F-7EC798A69558}" srcOrd="4" destOrd="0" presId="urn:microsoft.com/office/officeart/2005/8/layout/hList1"/>
    <dgm:cxn modelId="{AC55A633-5C7A-4065-AE08-E5194008D02A}" type="presParOf" srcId="{EC8A4667-A7BC-4BA2-9F8F-7EC798A69558}" destId="{6B715ED8-01EC-4B89-8772-732AFBCFEDB1}" srcOrd="0" destOrd="0" presId="urn:microsoft.com/office/officeart/2005/8/layout/hList1"/>
    <dgm:cxn modelId="{097E267E-61FA-45E8-A7FC-FE774B8B776F}" type="presParOf" srcId="{EC8A4667-A7BC-4BA2-9F8F-7EC798A69558}" destId="{DF1195EB-932A-43AF-B63E-1A273E4051D3}" srcOrd="1" destOrd="0" presId="urn:microsoft.com/office/officeart/2005/8/layout/hList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EEF0CB-1DFA-42AD-BD7D-61F322E713C1}" type="doc">
      <dgm:prSet loTypeId="urn:microsoft.com/office/officeart/2016/7/layout/VerticalDownArrowProcess" loCatId="process" qsTypeId="urn:microsoft.com/office/officeart/2005/8/quickstyle/simple1" qsCatId="simple" csTypeId="urn:microsoft.com/office/officeart/2005/8/colors/ColorSchemeForSuggestions" csCatId="other" phldr="1"/>
      <dgm:spPr/>
      <dgm:t>
        <a:bodyPr/>
        <a:lstStyle/>
        <a:p>
          <a:endParaRPr lang="en-US"/>
        </a:p>
      </dgm:t>
    </dgm:pt>
    <dgm:pt modelId="{61446814-56D9-4142-A5BC-7B1C94E864E6}">
      <dgm:prSet/>
      <dgm:spPr/>
      <dgm:t>
        <a:bodyPr/>
        <a:lstStyle/>
        <a:p>
          <a:r>
            <a:rPr lang="en-US"/>
            <a:t>Step 1</a:t>
          </a:r>
        </a:p>
      </dgm:t>
    </dgm:pt>
    <dgm:pt modelId="{18C1A612-F632-4AB0-B738-DCCDE110FE67}" type="parTrans" cxnId="{78892452-49A4-4535-B843-161E72E9F5F0}">
      <dgm:prSet/>
      <dgm:spPr/>
      <dgm:t>
        <a:bodyPr/>
        <a:lstStyle/>
        <a:p>
          <a:endParaRPr lang="en-US"/>
        </a:p>
      </dgm:t>
    </dgm:pt>
    <dgm:pt modelId="{5BB9058A-B771-41AA-AE16-ED3E0EE22F58}" type="sibTrans" cxnId="{78892452-49A4-4535-B843-161E72E9F5F0}">
      <dgm:prSet/>
      <dgm:spPr/>
      <dgm:t>
        <a:bodyPr/>
        <a:lstStyle/>
        <a:p>
          <a:endParaRPr lang="en-US"/>
        </a:p>
      </dgm:t>
    </dgm:pt>
    <dgm:pt modelId="{FED26E35-8615-4B15-9844-1510417FEC8F}">
      <dgm:prSet custT="1"/>
      <dgm:spPr/>
      <dgm:t>
        <a:bodyPr/>
        <a:lstStyle/>
        <a:p>
          <a:r>
            <a:rPr lang="en-US" sz="1800" dirty="0"/>
            <a:t>Selected  sample of  ten images from questionnaire one and two from each profession.</a:t>
          </a:r>
        </a:p>
      </dgm:t>
    </dgm:pt>
    <dgm:pt modelId="{36924488-7F58-4FF5-846F-4CD90F74FD66}" type="parTrans" cxnId="{1728A1E9-C123-494F-ADA0-A562FAF028EE}">
      <dgm:prSet/>
      <dgm:spPr/>
      <dgm:t>
        <a:bodyPr/>
        <a:lstStyle/>
        <a:p>
          <a:endParaRPr lang="en-US"/>
        </a:p>
      </dgm:t>
    </dgm:pt>
    <dgm:pt modelId="{F63DA9CD-6091-4A52-BAE3-E36E36203C8D}" type="sibTrans" cxnId="{1728A1E9-C123-494F-ADA0-A562FAF028EE}">
      <dgm:prSet/>
      <dgm:spPr/>
      <dgm:t>
        <a:bodyPr/>
        <a:lstStyle/>
        <a:p>
          <a:endParaRPr lang="en-US"/>
        </a:p>
      </dgm:t>
    </dgm:pt>
    <dgm:pt modelId="{7F5EB516-2E9D-4D24-AFF0-4F4ED3B779B4}">
      <dgm:prSet/>
      <dgm:spPr/>
      <dgm:t>
        <a:bodyPr/>
        <a:lstStyle/>
        <a:p>
          <a:r>
            <a:rPr lang="en-US"/>
            <a:t>Step 2</a:t>
          </a:r>
        </a:p>
      </dgm:t>
    </dgm:pt>
    <dgm:pt modelId="{DA2AC917-0B22-46AD-BD52-1BD50BB22E5C}" type="parTrans" cxnId="{BF37DA52-EC65-4F00-A1C3-E82567EE3EBD}">
      <dgm:prSet/>
      <dgm:spPr/>
      <dgm:t>
        <a:bodyPr/>
        <a:lstStyle/>
        <a:p>
          <a:endParaRPr lang="en-US"/>
        </a:p>
      </dgm:t>
    </dgm:pt>
    <dgm:pt modelId="{A22595EF-15EE-4B62-BCA7-198039680DA4}" type="sibTrans" cxnId="{BF37DA52-EC65-4F00-A1C3-E82567EE3EBD}">
      <dgm:prSet/>
      <dgm:spPr/>
      <dgm:t>
        <a:bodyPr/>
        <a:lstStyle/>
        <a:p>
          <a:endParaRPr lang="en-US"/>
        </a:p>
      </dgm:t>
    </dgm:pt>
    <dgm:pt modelId="{089F71EC-C993-4523-9249-3F624327A245}">
      <dgm:prSet custT="1"/>
      <dgm:spPr/>
      <dgm:t>
        <a:bodyPr/>
        <a:lstStyle/>
        <a:p>
          <a:r>
            <a:rPr lang="en-US" sz="1800" dirty="0"/>
            <a:t>Three researchers </a:t>
          </a:r>
          <a:r>
            <a:rPr lang="en-US" sz="1800" dirty="0" err="1"/>
            <a:t>analysed</a:t>
          </a:r>
          <a:r>
            <a:rPr lang="en-US" sz="1800" dirty="0"/>
            <a:t> pictures independently using thematic content analysis, original themes available for reference.</a:t>
          </a:r>
        </a:p>
      </dgm:t>
    </dgm:pt>
    <dgm:pt modelId="{B2447B91-5703-42D0-85F6-60E910CFEBEB}" type="parTrans" cxnId="{B9A5C6E8-EEFE-42FF-B80F-D08BD841E6C1}">
      <dgm:prSet/>
      <dgm:spPr/>
      <dgm:t>
        <a:bodyPr/>
        <a:lstStyle/>
        <a:p>
          <a:endParaRPr lang="en-US"/>
        </a:p>
      </dgm:t>
    </dgm:pt>
    <dgm:pt modelId="{D1B692B6-DFBA-42E7-B2B0-FCD27E8A1367}" type="sibTrans" cxnId="{B9A5C6E8-EEFE-42FF-B80F-D08BD841E6C1}">
      <dgm:prSet/>
      <dgm:spPr/>
      <dgm:t>
        <a:bodyPr/>
        <a:lstStyle/>
        <a:p>
          <a:endParaRPr lang="en-US"/>
        </a:p>
      </dgm:t>
    </dgm:pt>
    <dgm:pt modelId="{ADE4F779-3EB9-4D55-B37F-73E6AEB93AD6}">
      <dgm:prSet/>
      <dgm:spPr/>
      <dgm:t>
        <a:bodyPr/>
        <a:lstStyle/>
        <a:p>
          <a:r>
            <a:rPr lang="en-US"/>
            <a:t>Step 3</a:t>
          </a:r>
        </a:p>
      </dgm:t>
    </dgm:pt>
    <dgm:pt modelId="{8D6C47BB-CEDA-45B0-A623-60361C759573}" type="parTrans" cxnId="{348A7C51-6E7B-45CC-A389-69C5598378A6}">
      <dgm:prSet/>
      <dgm:spPr/>
      <dgm:t>
        <a:bodyPr/>
        <a:lstStyle/>
        <a:p>
          <a:endParaRPr lang="en-US"/>
        </a:p>
      </dgm:t>
    </dgm:pt>
    <dgm:pt modelId="{A831D5EE-3DFA-45C3-BF25-195C5A5F6C11}" type="sibTrans" cxnId="{348A7C51-6E7B-45CC-A389-69C5598378A6}">
      <dgm:prSet/>
      <dgm:spPr/>
      <dgm:t>
        <a:bodyPr/>
        <a:lstStyle/>
        <a:p>
          <a:endParaRPr lang="en-US"/>
        </a:p>
      </dgm:t>
    </dgm:pt>
    <dgm:pt modelId="{23D0C1D1-4FAD-49F8-BF3E-41AC029E835F}">
      <dgm:prSet custT="1"/>
      <dgm:spPr/>
      <dgm:t>
        <a:bodyPr/>
        <a:lstStyle/>
        <a:p>
          <a:r>
            <a:rPr lang="en-US" sz="1800" dirty="0"/>
            <a:t>Researchers met, discussed and agreed areas of alignment and non-alignment from original themes</a:t>
          </a:r>
        </a:p>
      </dgm:t>
    </dgm:pt>
    <dgm:pt modelId="{C205160D-2E2B-41F6-86F2-3B24043F2659}" type="parTrans" cxnId="{18EABBA4-C73F-4BF0-8FEB-4079F6355B76}">
      <dgm:prSet/>
      <dgm:spPr/>
      <dgm:t>
        <a:bodyPr/>
        <a:lstStyle/>
        <a:p>
          <a:endParaRPr lang="en-US"/>
        </a:p>
      </dgm:t>
    </dgm:pt>
    <dgm:pt modelId="{59647389-84EA-4AE9-9935-962205F3750B}" type="sibTrans" cxnId="{18EABBA4-C73F-4BF0-8FEB-4079F6355B76}">
      <dgm:prSet/>
      <dgm:spPr/>
      <dgm:t>
        <a:bodyPr/>
        <a:lstStyle/>
        <a:p>
          <a:endParaRPr lang="en-US"/>
        </a:p>
      </dgm:t>
    </dgm:pt>
    <dgm:pt modelId="{C10D1CE0-4790-4869-BC67-563BDB0B8716}">
      <dgm:prSet/>
      <dgm:spPr/>
      <dgm:t>
        <a:bodyPr/>
        <a:lstStyle/>
        <a:p>
          <a:r>
            <a:rPr lang="en-US"/>
            <a:t>Step 4</a:t>
          </a:r>
        </a:p>
      </dgm:t>
    </dgm:pt>
    <dgm:pt modelId="{16891B9C-91D2-4E24-BC28-44B46DC0F57F}" type="parTrans" cxnId="{193B2207-FC56-4276-A9BE-4BB3EBB24B47}">
      <dgm:prSet/>
      <dgm:spPr/>
      <dgm:t>
        <a:bodyPr/>
        <a:lstStyle/>
        <a:p>
          <a:endParaRPr lang="en-US"/>
        </a:p>
      </dgm:t>
    </dgm:pt>
    <dgm:pt modelId="{78AF2782-023D-46D6-A246-3E426F98892E}" type="sibTrans" cxnId="{193B2207-FC56-4276-A9BE-4BB3EBB24B47}">
      <dgm:prSet/>
      <dgm:spPr/>
      <dgm:t>
        <a:bodyPr/>
        <a:lstStyle/>
        <a:p>
          <a:endParaRPr lang="en-US"/>
        </a:p>
      </dgm:t>
    </dgm:pt>
    <dgm:pt modelId="{1F7C85AA-6EEB-4C7C-944D-747E0D436A86}">
      <dgm:prSet custT="1"/>
      <dgm:spPr/>
      <dgm:t>
        <a:bodyPr/>
        <a:lstStyle/>
        <a:p>
          <a:r>
            <a:rPr lang="en-US" sz="1800" dirty="0"/>
            <a:t>The data were discussed. Agreement of interpretation - data included. Where agreement not reached data  excluded from the analysis</a:t>
          </a:r>
        </a:p>
      </dgm:t>
    </dgm:pt>
    <dgm:pt modelId="{B37A275D-D6AB-441C-9246-70E23DBF0A3F}" type="parTrans" cxnId="{EA807B61-0830-4684-8EF9-2E6128EC409F}">
      <dgm:prSet/>
      <dgm:spPr/>
      <dgm:t>
        <a:bodyPr/>
        <a:lstStyle/>
        <a:p>
          <a:endParaRPr lang="en-US"/>
        </a:p>
      </dgm:t>
    </dgm:pt>
    <dgm:pt modelId="{786FCA60-C02B-468B-8B06-3AE7E01D1483}" type="sibTrans" cxnId="{EA807B61-0830-4684-8EF9-2E6128EC409F}">
      <dgm:prSet/>
      <dgm:spPr/>
      <dgm:t>
        <a:bodyPr/>
        <a:lstStyle/>
        <a:p>
          <a:endParaRPr lang="en-US"/>
        </a:p>
      </dgm:t>
    </dgm:pt>
    <dgm:pt modelId="{EA1E186F-838D-4F6B-8888-F451E6B3D561}">
      <dgm:prSet/>
      <dgm:spPr/>
      <dgm:t>
        <a:bodyPr/>
        <a:lstStyle/>
        <a:p>
          <a:r>
            <a:rPr lang="en-US"/>
            <a:t>Step 5</a:t>
          </a:r>
        </a:p>
      </dgm:t>
    </dgm:pt>
    <dgm:pt modelId="{EF7C8740-94E3-466F-9634-2F6F1E1FFE3D}" type="parTrans" cxnId="{7C9C90AB-AA12-4E55-87FC-550AF68380E2}">
      <dgm:prSet/>
      <dgm:spPr/>
      <dgm:t>
        <a:bodyPr/>
        <a:lstStyle/>
        <a:p>
          <a:endParaRPr lang="en-US"/>
        </a:p>
      </dgm:t>
    </dgm:pt>
    <dgm:pt modelId="{E384A368-7D14-4900-B59E-53C248DE44D1}" type="sibTrans" cxnId="{7C9C90AB-AA12-4E55-87FC-550AF68380E2}">
      <dgm:prSet/>
      <dgm:spPr/>
      <dgm:t>
        <a:bodyPr/>
        <a:lstStyle/>
        <a:p>
          <a:endParaRPr lang="en-US"/>
        </a:p>
      </dgm:t>
    </dgm:pt>
    <dgm:pt modelId="{0679C152-0058-4043-8A85-4C79DB3A54D9}">
      <dgm:prSet custT="1"/>
      <dgm:spPr/>
      <dgm:t>
        <a:bodyPr/>
        <a:lstStyle/>
        <a:p>
          <a:r>
            <a:rPr lang="en-US" sz="1800" dirty="0"/>
            <a:t>Mature the themes and draw conclusions</a:t>
          </a:r>
        </a:p>
      </dgm:t>
    </dgm:pt>
    <dgm:pt modelId="{A723E701-A95E-4E5C-A1CD-A49B16A2B3B8}" type="parTrans" cxnId="{32BEC09A-2387-41D6-A302-25EE99DB0037}">
      <dgm:prSet/>
      <dgm:spPr/>
      <dgm:t>
        <a:bodyPr/>
        <a:lstStyle/>
        <a:p>
          <a:endParaRPr lang="en-US"/>
        </a:p>
      </dgm:t>
    </dgm:pt>
    <dgm:pt modelId="{0CA4874A-C2EF-4255-816B-80A26556489A}" type="sibTrans" cxnId="{32BEC09A-2387-41D6-A302-25EE99DB0037}">
      <dgm:prSet/>
      <dgm:spPr/>
      <dgm:t>
        <a:bodyPr/>
        <a:lstStyle/>
        <a:p>
          <a:endParaRPr lang="en-US"/>
        </a:p>
      </dgm:t>
    </dgm:pt>
    <dgm:pt modelId="{47247842-2C62-4DC3-B2F6-5AFAE097F68E}" type="pres">
      <dgm:prSet presAssocID="{F4EEF0CB-1DFA-42AD-BD7D-61F322E713C1}" presName="Name0" presStyleCnt="0">
        <dgm:presLayoutVars>
          <dgm:dir/>
          <dgm:animLvl val="lvl"/>
          <dgm:resizeHandles val="exact"/>
        </dgm:presLayoutVars>
      </dgm:prSet>
      <dgm:spPr/>
    </dgm:pt>
    <dgm:pt modelId="{C2EB0392-E712-40BB-B8B5-670672A6CDE9}" type="pres">
      <dgm:prSet presAssocID="{EA1E186F-838D-4F6B-8888-F451E6B3D561}" presName="boxAndChildren" presStyleCnt="0"/>
      <dgm:spPr/>
    </dgm:pt>
    <dgm:pt modelId="{263DF699-D8ED-45C6-B931-C5AB112F5D9F}" type="pres">
      <dgm:prSet presAssocID="{EA1E186F-838D-4F6B-8888-F451E6B3D561}" presName="parentTextBox" presStyleLbl="alignNode1" presStyleIdx="0" presStyleCnt="5"/>
      <dgm:spPr/>
    </dgm:pt>
    <dgm:pt modelId="{707B07E2-3D60-4347-95B3-95B545F7E4E7}" type="pres">
      <dgm:prSet presAssocID="{EA1E186F-838D-4F6B-8888-F451E6B3D561}" presName="descendantBox" presStyleLbl="bgAccFollowNode1" presStyleIdx="0" presStyleCnt="5"/>
      <dgm:spPr/>
    </dgm:pt>
    <dgm:pt modelId="{65D27AE1-A254-4C7E-AC00-7FA18245FDC2}" type="pres">
      <dgm:prSet presAssocID="{78AF2782-023D-46D6-A246-3E426F98892E}" presName="sp" presStyleCnt="0"/>
      <dgm:spPr/>
    </dgm:pt>
    <dgm:pt modelId="{6FFCD77A-4133-4443-AF53-52DAD4F85C5D}" type="pres">
      <dgm:prSet presAssocID="{C10D1CE0-4790-4869-BC67-563BDB0B8716}" presName="arrowAndChildren" presStyleCnt="0"/>
      <dgm:spPr/>
    </dgm:pt>
    <dgm:pt modelId="{888F43C1-3E82-43A7-9AB8-FD2656C5DD61}" type="pres">
      <dgm:prSet presAssocID="{C10D1CE0-4790-4869-BC67-563BDB0B8716}" presName="parentTextArrow" presStyleLbl="node1" presStyleIdx="0" presStyleCnt="0"/>
      <dgm:spPr/>
    </dgm:pt>
    <dgm:pt modelId="{48E6BD79-B859-4B54-8A24-3E6BC23AA114}" type="pres">
      <dgm:prSet presAssocID="{C10D1CE0-4790-4869-BC67-563BDB0B8716}" presName="arrow" presStyleLbl="alignNode1" presStyleIdx="1" presStyleCnt="5"/>
      <dgm:spPr/>
    </dgm:pt>
    <dgm:pt modelId="{D1E4B780-D076-4A17-A279-73A47011EC3E}" type="pres">
      <dgm:prSet presAssocID="{C10D1CE0-4790-4869-BC67-563BDB0B8716}" presName="descendantArrow" presStyleLbl="bgAccFollowNode1" presStyleIdx="1" presStyleCnt="5"/>
      <dgm:spPr/>
    </dgm:pt>
    <dgm:pt modelId="{D2EF2982-7BFB-467F-8F0E-0C7BD040BC80}" type="pres">
      <dgm:prSet presAssocID="{A831D5EE-3DFA-45C3-BF25-195C5A5F6C11}" presName="sp" presStyleCnt="0"/>
      <dgm:spPr/>
    </dgm:pt>
    <dgm:pt modelId="{064F961E-B183-4EEC-854B-B8A7880436A9}" type="pres">
      <dgm:prSet presAssocID="{ADE4F779-3EB9-4D55-B37F-73E6AEB93AD6}" presName="arrowAndChildren" presStyleCnt="0"/>
      <dgm:spPr/>
    </dgm:pt>
    <dgm:pt modelId="{06254459-6FA1-4B1C-8181-70ED5DAF4771}" type="pres">
      <dgm:prSet presAssocID="{ADE4F779-3EB9-4D55-B37F-73E6AEB93AD6}" presName="parentTextArrow" presStyleLbl="node1" presStyleIdx="0" presStyleCnt="0"/>
      <dgm:spPr/>
    </dgm:pt>
    <dgm:pt modelId="{9D7AF153-D866-454B-8948-D4C5B1BEC9BD}" type="pres">
      <dgm:prSet presAssocID="{ADE4F779-3EB9-4D55-B37F-73E6AEB93AD6}" presName="arrow" presStyleLbl="alignNode1" presStyleIdx="2" presStyleCnt="5"/>
      <dgm:spPr/>
    </dgm:pt>
    <dgm:pt modelId="{9EE72F7E-0C4B-49BC-8E8D-4B0CA6C4CDEE}" type="pres">
      <dgm:prSet presAssocID="{ADE4F779-3EB9-4D55-B37F-73E6AEB93AD6}" presName="descendantArrow" presStyleLbl="bgAccFollowNode1" presStyleIdx="2" presStyleCnt="5"/>
      <dgm:spPr/>
    </dgm:pt>
    <dgm:pt modelId="{CFBB7BF1-C6E6-4C3F-A9BA-ABD28B4EFB07}" type="pres">
      <dgm:prSet presAssocID="{A22595EF-15EE-4B62-BCA7-198039680DA4}" presName="sp" presStyleCnt="0"/>
      <dgm:spPr/>
    </dgm:pt>
    <dgm:pt modelId="{71F1BEEB-CE7B-4CB2-AF47-80E48BBC881D}" type="pres">
      <dgm:prSet presAssocID="{7F5EB516-2E9D-4D24-AFF0-4F4ED3B779B4}" presName="arrowAndChildren" presStyleCnt="0"/>
      <dgm:spPr/>
    </dgm:pt>
    <dgm:pt modelId="{D40A2B88-1393-41A6-BBF4-E56869BCAC4C}" type="pres">
      <dgm:prSet presAssocID="{7F5EB516-2E9D-4D24-AFF0-4F4ED3B779B4}" presName="parentTextArrow" presStyleLbl="node1" presStyleIdx="0" presStyleCnt="0"/>
      <dgm:spPr/>
    </dgm:pt>
    <dgm:pt modelId="{66C8ED8D-8DED-465A-B967-C2464C802924}" type="pres">
      <dgm:prSet presAssocID="{7F5EB516-2E9D-4D24-AFF0-4F4ED3B779B4}" presName="arrow" presStyleLbl="alignNode1" presStyleIdx="3" presStyleCnt="5"/>
      <dgm:spPr/>
    </dgm:pt>
    <dgm:pt modelId="{3301FFD1-44C0-4F36-A1BC-E012F1A98223}" type="pres">
      <dgm:prSet presAssocID="{7F5EB516-2E9D-4D24-AFF0-4F4ED3B779B4}" presName="descendantArrow" presStyleLbl="bgAccFollowNode1" presStyleIdx="3" presStyleCnt="5"/>
      <dgm:spPr/>
    </dgm:pt>
    <dgm:pt modelId="{342C9C1B-4706-4439-AB96-81C3FB97C696}" type="pres">
      <dgm:prSet presAssocID="{5BB9058A-B771-41AA-AE16-ED3E0EE22F58}" presName="sp" presStyleCnt="0"/>
      <dgm:spPr/>
    </dgm:pt>
    <dgm:pt modelId="{0CC7D3B2-4336-4874-BE48-41151A5FCAAC}" type="pres">
      <dgm:prSet presAssocID="{61446814-56D9-4142-A5BC-7B1C94E864E6}" presName="arrowAndChildren" presStyleCnt="0"/>
      <dgm:spPr/>
    </dgm:pt>
    <dgm:pt modelId="{1E2EEC93-4E16-4236-B3DC-78395681A894}" type="pres">
      <dgm:prSet presAssocID="{61446814-56D9-4142-A5BC-7B1C94E864E6}" presName="parentTextArrow" presStyleLbl="node1" presStyleIdx="0" presStyleCnt="0"/>
      <dgm:spPr/>
    </dgm:pt>
    <dgm:pt modelId="{E0DC42A9-679B-4294-A71D-4EA9152EA2F1}" type="pres">
      <dgm:prSet presAssocID="{61446814-56D9-4142-A5BC-7B1C94E864E6}" presName="arrow" presStyleLbl="alignNode1" presStyleIdx="4" presStyleCnt="5"/>
      <dgm:spPr/>
    </dgm:pt>
    <dgm:pt modelId="{CFA04AF3-C014-4B72-A45F-883A28D93198}" type="pres">
      <dgm:prSet presAssocID="{61446814-56D9-4142-A5BC-7B1C94E864E6}" presName="descendantArrow" presStyleLbl="bgAccFollowNode1" presStyleIdx="4" presStyleCnt="5"/>
      <dgm:spPr/>
    </dgm:pt>
  </dgm:ptLst>
  <dgm:cxnLst>
    <dgm:cxn modelId="{193B2207-FC56-4276-A9BE-4BB3EBB24B47}" srcId="{F4EEF0CB-1DFA-42AD-BD7D-61F322E713C1}" destId="{C10D1CE0-4790-4869-BC67-563BDB0B8716}" srcOrd="3" destOrd="0" parTransId="{16891B9C-91D2-4E24-BC28-44B46DC0F57F}" sibTransId="{78AF2782-023D-46D6-A246-3E426F98892E}"/>
    <dgm:cxn modelId="{F0F69609-DB7C-4BC3-ADD5-FCB06D0238B8}" type="presOf" srcId="{EA1E186F-838D-4F6B-8888-F451E6B3D561}" destId="{263DF699-D8ED-45C6-B931-C5AB112F5D9F}" srcOrd="0" destOrd="0" presId="urn:microsoft.com/office/officeart/2016/7/layout/VerticalDownArrowProcess"/>
    <dgm:cxn modelId="{1E136D0B-4588-4A6B-8CEA-2EDEBB0A1273}" type="presOf" srcId="{FED26E35-8615-4B15-9844-1510417FEC8F}" destId="{CFA04AF3-C014-4B72-A45F-883A28D93198}" srcOrd="0" destOrd="0" presId="urn:microsoft.com/office/officeart/2016/7/layout/VerticalDownArrowProcess"/>
    <dgm:cxn modelId="{EA807B61-0830-4684-8EF9-2E6128EC409F}" srcId="{C10D1CE0-4790-4869-BC67-563BDB0B8716}" destId="{1F7C85AA-6EEB-4C7C-944D-747E0D436A86}" srcOrd="0" destOrd="0" parTransId="{B37A275D-D6AB-441C-9246-70E23DBF0A3F}" sibTransId="{786FCA60-C02B-468B-8B06-3AE7E01D1483}"/>
    <dgm:cxn modelId="{7CE06E47-F8DA-4435-B2F8-86D500519DAF}" type="presOf" srcId="{089F71EC-C993-4523-9249-3F624327A245}" destId="{3301FFD1-44C0-4F36-A1BC-E012F1A98223}" srcOrd="0" destOrd="0" presId="urn:microsoft.com/office/officeart/2016/7/layout/VerticalDownArrowProcess"/>
    <dgm:cxn modelId="{470C5751-3833-48CA-ACD1-AA2CD24DC12D}" type="presOf" srcId="{61446814-56D9-4142-A5BC-7B1C94E864E6}" destId="{E0DC42A9-679B-4294-A71D-4EA9152EA2F1}" srcOrd="1" destOrd="0" presId="urn:microsoft.com/office/officeart/2016/7/layout/VerticalDownArrowProcess"/>
    <dgm:cxn modelId="{348A7C51-6E7B-45CC-A389-69C5598378A6}" srcId="{F4EEF0CB-1DFA-42AD-BD7D-61F322E713C1}" destId="{ADE4F779-3EB9-4D55-B37F-73E6AEB93AD6}" srcOrd="2" destOrd="0" parTransId="{8D6C47BB-CEDA-45B0-A623-60361C759573}" sibTransId="{A831D5EE-3DFA-45C3-BF25-195C5A5F6C11}"/>
    <dgm:cxn modelId="{78892452-49A4-4535-B843-161E72E9F5F0}" srcId="{F4EEF0CB-1DFA-42AD-BD7D-61F322E713C1}" destId="{61446814-56D9-4142-A5BC-7B1C94E864E6}" srcOrd="0" destOrd="0" parTransId="{18C1A612-F632-4AB0-B738-DCCDE110FE67}" sibTransId="{5BB9058A-B771-41AA-AE16-ED3E0EE22F58}"/>
    <dgm:cxn modelId="{BF37DA52-EC65-4F00-A1C3-E82567EE3EBD}" srcId="{F4EEF0CB-1DFA-42AD-BD7D-61F322E713C1}" destId="{7F5EB516-2E9D-4D24-AFF0-4F4ED3B779B4}" srcOrd="1" destOrd="0" parTransId="{DA2AC917-0B22-46AD-BD52-1BD50BB22E5C}" sibTransId="{A22595EF-15EE-4B62-BCA7-198039680DA4}"/>
    <dgm:cxn modelId="{B513D984-916E-4BAC-906F-05F12BC01368}" type="presOf" srcId="{0679C152-0058-4043-8A85-4C79DB3A54D9}" destId="{707B07E2-3D60-4347-95B3-95B545F7E4E7}" srcOrd="0" destOrd="0" presId="urn:microsoft.com/office/officeart/2016/7/layout/VerticalDownArrowProcess"/>
    <dgm:cxn modelId="{BE1FCF85-D086-47F1-8D0B-048A792459CA}" type="presOf" srcId="{23D0C1D1-4FAD-49F8-BF3E-41AC029E835F}" destId="{9EE72F7E-0C4B-49BC-8E8D-4B0CA6C4CDEE}" srcOrd="0" destOrd="0" presId="urn:microsoft.com/office/officeart/2016/7/layout/VerticalDownArrowProcess"/>
    <dgm:cxn modelId="{DF924D86-5D07-4B18-83E4-27D1AEFF833E}" type="presOf" srcId="{61446814-56D9-4142-A5BC-7B1C94E864E6}" destId="{1E2EEC93-4E16-4236-B3DC-78395681A894}" srcOrd="0" destOrd="0" presId="urn:microsoft.com/office/officeart/2016/7/layout/VerticalDownArrowProcess"/>
    <dgm:cxn modelId="{064D8C91-DE6B-4192-9F93-8718EE4F1FED}" type="presOf" srcId="{C10D1CE0-4790-4869-BC67-563BDB0B8716}" destId="{48E6BD79-B859-4B54-8A24-3E6BC23AA114}" srcOrd="1" destOrd="0" presId="urn:microsoft.com/office/officeart/2016/7/layout/VerticalDownArrowProcess"/>
    <dgm:cxn modelId="{89707294-27D2-4BB6-92A8-8D0ECAE89899}" type="presOf" srcId="{7F5EB516-2E9D-4D24-AFF0-4F4ED3B779B4}" destId="{D40A2B88-1393-41A6-BBF4-E56869BCAC4C}" srcOrd="0" destOrd="0" presId="urn:microsoft.com/office/officeart/2016/7/layout/VerticalDownArrowProcess"/>
    <dgm:cxn modelId="{32BEC09A-2387-41D6-A302-25EE99DB0037}" srcId="{EA1E186F-838D-4F6B-8888-F451E6B3D561}" destId="{0679C152-0058-4043-8A85-4C79DB3A54D9}" srcOrd="0" destOrd="0" parTransId="{A723E701-A95E-4E5C-A1CD-A49B16A2B3B8}" sibTransId="{0CA4874A-C2EF-4255-816B-80A26556489A}"/>
    <dgm:cxn modelId="{A08D209E-F1EC-4098-8283-5640C3F527F9}" type="presOf" srcId="{7F5EB516-2E9D-4D24-AFF0-4F4ED3B779B4}" destId="{66C8ED8D-8DED-465A-B967-C2464C802924}" srcOrd="1" destOrd="0" presId="urn:microsoft.com/office/officeart/2016/7/layout/VerticalDownArrowProcess"/>
    <dgm:cxn modelId="{18EABBA4-C73F-4BF0-8FEB-4079F6355B76}" srcId="{ADE4F779-3EB9-4D55-B37F-73E6AEB93AD6}" destId="{23D0C1D1-4FAD-49F8-BF3E-41AC029E835F}" srcOrd="0" destOrd="0" parTransId="{C205160D-2E2B-41F6-86F2-3B24043F2659}" sibTransId="{59647389-84EA-4AE9-9935-962205F3750B}"/>
    <dgm:cxn modelId="{902921AA-0DC1-4B68-AC1F-C9014F5D991E}" type="presOf" srcId="{ADE4F779-3EB9-4D55-B37F-73E6AEB93AD6}" destId="{06254459-6FA1-4B1C-8181-70ED5DAF4771}" srcOrd="0" destOrd="0" presId="urn:microsoft.com/office/officeart/2016/7/layout/VerticalDownArrowProcess"/>
    <dgm:cxn modelId="{7C9C90AB-AA12-4E55-87FC-550AF68380E2}" srcId="{F4EEF0CB-1DFA-42AD-BD7D-61F322E713C1}" destId="{EA1E186F-838D-4F6B-8888-F451E6B3D561}" srcOrd="4" destOrd="0" parTransId="{EF7C8740-94E3-466F-9634-2F6F1E1FFE3D}" sibTransId="{E384A368-7D14-4900-B59E-53C248DE44D1}"/>
    <dgm:cxn modelId="{BA9E17AD-703C-4C73-AAC2-3FB08DED34E1}" type="presOf" srcId="{F4EEF0CB-1DFA-42AD-BD7D-61F322E713C1}" destId="{47247842-2C62-4DC3-B2F6-5AFAE097F68E}" srcOrd="0" destOrd="0" presId="urn:microsoft.com/office/officeart/2016/7/layout/VerticalDownArrowProcess"/>
    <dgm:cxn modelId="{6B040CDB-0629-4015-9BC9-C9950B0F2DA6}" type="presOf" srcId="{C10D1CE0-4790-4869-BC67-563BDB0B8716}" destId="{888F43C1-3E82-43A7-9AB8-FD2656C5DD61}" srcOrd="0" destOrd="0" presId="urn:microsoft.com/office/officeart/2016/7/layout/VerticalDownArrowProcess"/>
    <dgm:cxn modelId="{B9A5C6E8-EEFE-42FF-B80F-D08BD841E6C1}" srcId="{7F5EB516-2E9D-4D24-AFF0-4F4ED3B779B4}" destId="{089F71EC-C993-4523-9249-3F624327A245}" srcOrd="0" destOrd="0" parTransId="{B2447B91-5703-42D0-85F6-60E910CFEBEB}" sibTransId="{D1B692B6-DFBA-42E7-B2B0-FCD27E8A1367}"/>
    <dgm:cxn modelId="{1728A1E9-C123-494F-ADA0-A562FAF028EE}" srcId="{61446814-56D9-4142-A5BC-7B1C94E864E6}" destId="{FED26E35-8615-4B15-9844-1510417FEC8F}" srcOrd="0" destOrd="0" parTransId="{36924488-7F58-4FF5-846F-4CD90F74FD66}" sibTransId="{F63DA9CD-6091-4A52-BAE3-E36E36203C8D}"/>
    <dgm:cxn modelId="{B46A7EED-59BC-4CA6-9AB4-2C1FE948C5B7}" type="presOf" srcId="{1F7C85AA-6EEB-4C7C-944D-747E0D436A86}" destId="{D1E4B780-D076-4A17-A279-73A47011EC3E}" srcOrd="0" destOrd="0" presId="urn:microsoft.com/office/officeart/2016/7/layout/VerticalDownArrowProcess"/>
    <dgm:cxn modelId="{210DA5F3-8F0B-448A-A30D-5FA276B60EED}" type="presOf" srcId="{ADE4F779-3EB9-4D55-B37F-73E6AEB93AD6}" destId="{9D7AF153-D866-454B-8948-D4C5B1BEC9BD}" srcOrd="1" destOrd="0" presId="urn:microsoft.com/office/officeart/2016/7/layout/VerticalDownArrowProcess"/>
    <dgm:cxn modelId="{75BFFFD4-637E-482E-BFFA-B57923F31537}" type="presParOf" srcId="{47247842-2C62-4DC3-B2F6-5AFAE097F68E}" destId="{C2EB0392-E712-40BB-B8B5-670672A6CDE9}" srcOrd="0" destOrd="0" presId="urn:microsoft.com/office/officeart/2016/7/layout/VerticalDownArrowProcess"/>
    <dgm:cxn modelId="{6ED80F55-1296-44FF-9DC9-EC82A435A4F3}" type="presParOf" srcId="{C2EB0392-E712-40BB-B8B5-670672A6CDE9}" destId="{263DF699-D8ED-45C6-B931-C5AB112F5D9F}" srcOrd="0" destOrd="0" presId="urn:microsoft.com/office/officeart/2016/7/layout/VerticalDownArrowProcess"/>
    <dgm:cxn modelId="{B4B3F496-504D-4E0A-AC33-D0F32A698906}" type="presParOf" srcId="{C2EB0392-E712-40BB-B8B5-670672A6CDE9}" destId="{707B07E2-3D60-4347-95B3-95B545F7E4E7}" srcOrd="1" destOrd="0" presId="urn:microsoft.com/office/officeart/2016/7/layout/VerticalDownArrowProcess"/>
    <dgm:cxn modelId="{929AB8B2-9B61-4836-9A38-D3A3A37616D0}" type="presParOf" srcId="{47247842-2C62-4DC3-B2F6-5AFAE097F68E}" destId="{65D27AE1-A254-4C7E-AC00-7FA18245FDC2}" srcOrd="1" destOrd="0" presId="urn:microsoft.com/office/officeart/2016/7/layout/VerticalDownArrowProcess"/>
    <dgm:cxn modelId="{08575FEC-C030-43D5-B25F-2CBAE2D7B8E9}" type="presParOf" srcId="{47247842-2C62-4DC3-B2F6-5AFAE097F68E}" destId="{6FFCD77A-4133-4443-AF53-52DAD4F85C5D}" srcOrd="2" destOrd="0" presId="urn:microsoft.com/office/officeart/2016/7/layout/VerticalDownArrowProcess"/>
    <dgm:cxn modelId="{EE4713D6-E555-4F7D-8F6A-61B9ACF7CF4C}" type="presParOf" srcId="{6FFCD77A-4133-4443-AF53-52DAD4F85C5D}" destId="{888F43C1-3E82-43A7-9AB8-FD2656C5DD61}" srcOrd="0" destOrd="0" presId="urn:microsoft.com/office/officeart/2016/7/layout/VerticalDownArrowProcess"/>
    <dgm:cxn modelId="{07063F3E-1DCB-4299-A7B4-5BAE79A1AD9B}" type="presParOf" srcId="{6FFCD77A-4133-4443-AF53-52DAD4F85C5D}" destId="{48E6BD79-B859-4B54-8A24-3E6BC23AA114}" srcOrd="1" destOrd="0" presId="urn:microsoft.com/office/officeart/2016/7/layout/VerticalDownArrowProcess"/>
    <dgm:cxn modelId="{D7DF74A8-04FA-4C62-A75B-1E31626DB9DE}" type="presParOf" srcId="{6FFCD77A-4133-4443-AF53-52DAD4F85C5D}" destId="{D1E4B780-D076-4A17-A279-73A47011EC3E}" srcOrd="2" destOrd="0" presId="urn:microsoft.com/office/officeart/2016/7/layout/VerticalDownArrowProcess"/>
    <dgm:cxn modelId="{C0AE0810-F874-4F72-B6C3-C72C111C51FA}" type="presParOf" srcId="{47247842-2C62-4DC3-B2F6-5AFAE097F68E}" destId="{D2EF2982-7BFB-467F-8F0E-0C7BD040BC80}" srcOrd="3" destOrd="0" presId="urn:microsoft.com/office/officeart/2016/7/layout/VerticalDownArrowProcess"/>
    <dgm:cxn modelId="{C73B750E-6599-40B0-93B4-43DBDDC97197}" type="presParOf" srcId="{47247842-2C62-4DC3-B2F6-5AFAE097F68E}" destId="{064F961E-B183-4EEC-854B-B8A7880436A9}" srcOrd="4" destOrd="0" presId="urn:microsoft.com/office/officeart/2016/7/layout/VerticalDownArrowProcess"/>
    <dgm:cxn modelId="{9F8C275E-AAD4-4A02-B59B-0244C38D0B79}" type="presParOf" srcId="{064F961E-B183-4EEC-854B-B8A7880436A9}" destId="{06254459-6FA1-4B1C-8181-70ED5DAF4771}" srcOrd="0" destOrd="0" presId="urn:microsoft.com/office/officeart/2016/7/layout/VerticalDownArrowProcess"/>
    <dgm:cxn modelId="{71DF5341-B311-4E46-BBD4-C6D513E23132}" type="presParOf" srcId="{064F961E-B183-4EEC-854B-B8A7880436A9}" destId="{9D7AF153-D866-454B-8948-D4C5B1BEC9BD}" srcOrd="1" destOrd="0" presId="urn:microsoft.com/office/officeart/2016/7/layout/VerticalDownArrowProcess"/>
    <dgm:cxn modelId="{41E04943-2F71-4AA6-9CD3-50E38FE37C35}" type="presParOf" srcId="{064F961E-B183-4EEC-854B-B8A7880436A9}" destId="{9EE72F7E-0C4B-49BC-8E8D-4B0CA6C4CDEE}" srcOrd="2" destOrd="0" presId="urn:microsoft.com/office/officeart/2016/7/layout/VerticalDownArrowProcess"/>
    <dgm:cxn modelId="{F10DCFBE-01F5-4691-B959-1025E47B94FD}" type="presParOf" srcId="{47247842-2C62-4DC3-B2F6-5AFAE097F68E}" destId="{CFBB7BF1-C6E6-4C3F-A9BA-ABD28B4EFB07}" srcOrd="5" destOrd="0" presId="urn:microsoft.com/office/officeart/2016/7/layout/VerticalDownArrowProcess"/>
    <dgm:cxn modelId="{A8B7A312-4515-4B01-A34F-B8394B7066AE}" type="presParOf" srcId="{47247842-2C62-4DC3-B2F6-5AFAE097F68E}" destId="{71F1BEEB-CE7B-4CB2-AF47-80E48BBC881D}" srcOrd="6" destOrd="0" presId="urn:microsoft.com/office/officeart/2016/7/layout/VerticalDownArrowProcess"/>
    <dgm:cxn modelId="{97228AAB-0886-47DD-BAD1-B806110C122F}" type="presParOf" srcId="{71F1BEEB-CE7B-4CB2-AF47-80E48BBC881D}" destId="{D40A2B88-1393-41A6-BBF4-E56869BCAC4C}" srcOrd="0" destOrd="0" presId="urn:microsoft.com/office/officeart/2016/7/layout/VerticalDownArrowProcess"/>
    <dgm:cxn modelId="{215C39F2-2AF1-40C5-94FB-44D7745F484D}" type="presParOf" srcId="{71F1BEEB-CE7B-4CB2-AF47-80E48BBC881D}" destId="{66C8ED8D-8DED-465A-B967-C2464C802924}" srcOrd="1" destOrd="0" presId="urn:microsoft.com/office/officeart/2016/7/layout/VerticalDownArrowProcess"/>
    <dgm:cxn modelId="{924EBDA4-5916-474E-8B01-25007432BCC6}" type="presParOf" srcId="{71F1BEEB-CE7B-4CB2-AF47-80E48BBC881D}" destId="{3301FFD1-44C0-4F36-A1BC-E012F1A98223}" srcOrd="2" destOrd="0" presId="urn:microsoft.com/office/officeart/2016/7/layout/VerticalDownArrowProcess"/>
    <dgm:cxn modelId="{493C13BD-32A2-4114-84CC-CE5A7F237F5B}" type="presParOf" srcId="{47247842-2C62-4DC3-B2F6-5AFAE097F68E}" destId="{342C9C1B-4706-4439-AB96-81C3FB97C696}" srcOrd="7" destOrd="0" presId="urn:microsoft.com/office/officeart/2016/7/layout/VerticalDownArrowProcess"/>
    <dgm:cxn modelId="{D8052A94-2720-47E1-8278-78A9A01A54FE}" type="presParOf" srcId="{47247842-2C62-4DC3-B2F6-5AFAE097F68E}" destId="{0CC7D3B2-4336-4874-BE48-41151A5FCAAC}" srcOrd="8" destOrd="0" presId="urn:microsoft.com/office/officeart/2016/7/layout/VerticalDownArrowProcess"/>
    <dgm:cxn modelId="{79A4A503-2F88-452E-ABC7-EE67E641AB52}" type="presParOf" srcId="{0CC7D3B2-4336-4874-BE48-41151A5FCAAC}" destId="{1E2EEC93-4E16-4236-B3DC-78395681A894}" srcOrd="0" destOrd="0" presId="urn:microsoft.com/office/officeart/2016/7/layout/VerticalDownArrowProcess"/>
    <dgm:cxn modelId="{C14AA268-FF19-466E-A65A-9FF85B3BEAB6}" type="presParOf" srcId="{0CC7D3B2-4336-4874-BE48-41151A5FCAAC}" destId="{E0DC42A9-679B-4294-A71D-4EA9152EA2F1}" srcOrd="1" destOrd="0" presId="urn:microsoft.com/office/officeart/2016/7/layout/VerticalDownArrowProcess"/>
    <dgm:cxn modelId="{B9733D0F-ED3C-4533-99C1-EC75251F1466}" type="presParOf" srcId="{0CC7D3B2-4336-4874-BE48-41151A5FCAAC}" destId="{CFA04AF3-C014-4B72-A45F-883A28D93198}" srcOrd="2" destOrd="0" presId="urn:microsoft.com/office/officeart/2016/7/layout/VerticalDown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CE885-DEFB-4E3E-972C-12E28D6A1145}">
      <dsp:nvSpPr>
        <dsp:cNvPr id="0" name=""/>
        <dsp:cNvSpPr/>
      </dsp:nvSpPr>
      <dsp:spPr>
        <a:xfrm>
          <a:off x="1739" y="88937"/>
          <a:ext cx="1696333" cy="374400"/>
        </a:xfrm>
        <a:prstGeom prst="rect">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GB" sz="1300" kern="1200" dirty="0"/>
            <a:t>Support</a:t>
          </a:r>
        </a:p>
      </dsp:txBody>
      <dsp:txXfrm>
        <a:off x="1739" y="88937"/>
        <a:ext cx="1696333" cy="374400"/>
      </dsp:txXfrm>
    </dsp:sp>
    <dsp:sp modelId="{20709266-0DB2-47D4-AF9D-7E5132445AAA}">
      <dsp:nvSpPr>
        <dsp:cNvPr id="0" name=""/>
        <dsp:cNvSpPr/>
      </dsp:nvSpPr>
      <dsp:spPr>
        <a:xfrm>
          <a:off x="0" y="507559"/>
          <a:ext cx="1696333" cy="2147724"/>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GB" sz="1300" kern="1200" dirty="0"/>
            <a:t>Approachability of staff</a:t>
          </a:r>
        </a:p>
        <a:p>
          <a:pPr marL="114300" lvl="1" indent="-114300" algn="l" defTabSz="577850">
            <a:lnSpc>
              <a:spcPct val="90000"/>
            </a:lnSpc>
            <a:spcBef>
              <a:spcPct val="0"/>
            </a:spcBef>
            <a:spcAft>
              <a:spcPct val="15000"/>
            </a:spcAft>
            <a:buChar char="•"/>
          </a:pPr>
          <a:r>
            <a:rPr lang="en-GB" sz="1300" kern="1200" dirty="0"/>
            <a:t>Importance of the role of mentor/educator</a:t>
          </a:r>
        </a:p>
        <a:p>
          <a:pPr marL="114300" lvl="1" indent="-114300" algn="l" defTabSz="577850">
            <a:lnSpc>
              <a:spcPct val="90000"/>
            </a:lnSpc>
            <a:spcBef>
              <a:spcPct val="0"/>
            </a:spcBef>
            <a:spcAft>
              <a:spcPct val="15000"/>
            </a:spcAft>
            <a:buChar char="•"/>
          </a:pPr>
          <a:r>
            <a:rPr lang="en-GB" sz="1300" kern="1200" dirty="0"/>
            <a:t>Preparation for practice </a:t>
          </a:r>
        </a:p>
        <a:p>
          <a:pPr marL="114300" lvl="1" indent="-114300" algn="l" defTabSz="577850">
            <a:lnSpc>
              <a:spcPct val="90000"/>
            </a:lnSpc>
            <a:spcBef>
              <a:spcPct val="0"/>
            </a:spcBef>
            <a:spcAft>
              <a:spcPct val="15000"/>
            </a:spcAft>
            <a:buChar char="•"/>
          </a:pPr>
          <a:r>
            <a:rPr lang="en-GB" sz="1300" kern="1200" dirty="0"/>
            <a:t>Academic support</a:t>
          </a:r>
        </a:p>
      </dsp:txBody>
      <dsp:txXfrm>
        <a:off x="0" y="507559"/>
        <a:ext cx="1696333" cy="2147724"/>
      </dsp:txXfrm>
    </dsp:sp>
    <dsp:sp modelId="{DF290D4C-5EF0-401B-AE9D-EAEF2875C99A}">
      <dsp:nvSpPr>
        <dsp:cNvPr id="0" name=""/>
        <dsp:cNvSpPr/>
      </dsp:nvSpPr>
      <dsp:spPr>
        <a:xfrm>
          <a:off x="1935559" y="99737"/>
          <a:ext cx="1696333" cy="360000"/>
        </a:xfrm>
        <a:prstGeom prst="rect">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GB" sz="1300" kern="1200" dirty="0"/>
            <a:t>Communication</a:t>
          </a:r>
        </a:p>
      </dsp:txBody>
      <dsp:txXfrm>
        <a:off x="1935559" y="99737"/>
        <a:ext cx="1696333" cy="360000"/>
      </dsp:txXfrm>
    </dsp:sp>
    <dsp:sp modelId="{151CB0AA-726A-4B12-87D7-7670544A37E3}">
      <dsp:nvSpPr>
        <dsp:cNvPr id="0" name=""/>
        <dsp:cNvSpPr/>
      </dsp:nvSpPr>
      <dsp:spPr>
        <a:xfrm>
          <a:off x="1935559" y="452538"/>
          <a:ext cx="1696333" cy="2147724"/>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GB" sz="1300" kern="1200" dirty="0"/>
            <a:t>Interacting with patients</a:t>
          </a:r>
        </a:p>
        <a:p>
          <a:pPr marL="114300" lvl="1" indent="-114300" algn="l" defTabSz="577850">
            <a:lnSpc>
              <a:spcPct val="90000"/>
            </a:lnSpc>
            <a:spcBef>
              <a:spcPct val="0"/>
            </a:spcBef>
            <a:spcAft>
              <a:spcPct val="15000"/>
            </a:spcAft>
            <a:buChar char="•"/>
          </a:pPr>
          <a:r>
            <a:rPr lang="en-GB" sz="1300" kern="1200" dirty="0"/>
            <a:t>Understandable feedback from staff and mentors/educators</a:t>
          </a:r>
        </a:p>
        <a:p>
          <a:pPr marL="114300" lvl="1" indent="-114300" algn="l" defTabSz="577850">
            <a:lnSpc>
              <a:spcPct val="90000"/>
            </a:lnSpc>
            <a:spcBef>
              <a:spcPct val="0"/>
            </a:spcBef>
            <a:spcAft>
              <a:spcPct val="15000"/>
            </a:spcAft>
            <a:buChar char="•"/>
          </a:pPr>
          <a:r>
            <a:rPr lang="en-GB" sz="1300" kern="1200" dirty="0"/>
            <a:t>Terminology-use of jargon</a:t>
          </a:r>
        </a:p>
        <a:p>
          <a:pPr marL="114300" lvl="1" indent="-114300" algn="l" defTabSz="577850">
            <a:lnSpc>
              <a:spcPct val="90000"/>
            </a:lnSpc>
            <a:spcBef>
              <a:spcPct val="0"/>
            </a:spcBef>
            <a:spcAft>
              <a:spcPct val="15000"/>
            </a:spcAft>
            <a:buChar char="•"/>
          </a:pPr>
          <a:endParaRPr lang="en-GB" sz="1300" kern="1200" dirty="0"/>
        </a:p>
        <a:p>
          <a:pPr marL="114300" lvl="1" indent="-114300" algn="l" defTabSz="577850">
            <a:lnSpc>
              <a:spcPct val="90000"/>
            </a:lnSpc>
            <a:spcBef>
              <a:spcPct val="0"/>
            </a:spcBef>
            <a:spcAft>
              <a:spcPct val="15000"/>
            </a:spcAft>
            <a:buChar char="•"/>
          </a:pPr>
          <a:endParaRPr lang="en-GB" sz="1300" kern="1200" dirty="0"/>
        </a:p>
      </dsp:txBody>
      <dsp:txXfrm>
        <a:off x="1935559" y="452538"/>
        <a:ext cx="1696333" cy="2147724"/>
      </dsp:txXfrm>
    </dsp:sp>
    <dsp:sp modelId="{6B715ED8-01EC-4B89-8772-732AFBCFEDB1}">
      <dsp:nvSpPr>
        <dsp:cNvPr id="0" name=""/>
        <dsp:cNvSpPr/>
      </dsp:nvSpPr>
      <dsp:spPr>
        <a:xfrm>
          <a:off x="3869379" y="88937"/>
          <a:ext cx="1696333" cy="374400"/>
        </a:xfrm>
        <a:prstGeom prst="rect">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GB" sz="1300" kern="1200" dirty="0"/>
            <a:t>Confidence</a:t>
          </a:r>
        </a:p>
      </dsp:txBody>
      <dsp:txXfrm>
        <a:off x="3869379" y="88937"/>
        <a:ext cx="1696333" cy="374400"/>
      </dsp:txXfrm>
    </dsp:sp>
    <dsp:sp modelId="{DF1195EB-932A-43AF-B63E-1A273E4051D3}">
      <dsp:nvSpPr>
        <dsp:cNvPr id="0" name=""/>
        <dsp:cNvSpPr/>
      </dsp:nvSpPr>
      <dsp:spPr>
        <a:xfrm>
          <a:off x="3869379" y="463337"/>
          <a:ext cx="1696333" cy="2147724"/>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GB" sz="1300" kern="1200" dirty="0"/>
            <a:t>Clinical skills</a:t>
          </a:r>
        </a:p>
        <a:p>
          <a:pPr marL="114300" lvl="1" indent="-114300" algn="l" defTabSz="577850">
            <a:lnSpc>
              <a:spcPct val="90000"/>
            </a:lnSpc>
            <a:spcBef>
              <a:spcPct val="0"/>
            </a:spcBef>
            <a:spcAft>
              <a:spcPct val="15000"/>
            </a:spcAft>
            <a:buChar char="•"/>
          </a:pPr>
          <a:r>
            <a:rPr lang="en-GB" sz="1300" kern="1200" dirty="0"/>
            <a:t>Use of equipment </a:t>
          </a:r>
        </a:p>
        <a:p>
          <a:pPr marL="114300" lvl="1" indent="-114300" algn="l" defTabSz="577850">
            <a:lnSpc>
              <a:spcPct val="90000"/>
            </a:lnSpc>
            <a:spcBef>
              <a:spcPct val="0"/>
            </a:spcBef>
            <a:spcAft>
              <a:spcPct val="15000"/>
            </a:spcAft>
            <a:buChar char="•"/>
          </a:pPr>
          <a:r>
            <a:rPr lang="en-GB" sz="1300" kern="1200" dirty="0"/>
            <a:t>Hands on care</a:t>
          </a:r>
        </a:p>
        <a:p>
          <a:pPr marL="114300" lvl="1" indent="-114300" algn="l" defTabSz="577850">
            <a:lnSpc>
              <a:spcPct val="90000"/>
            </a:lnSpc>
            <a:spcBef>
              <a:spcPct val="0"/>
            </a:spcBef>
            <a:spcAft>
              <a:spcPct val="15000"/>
            </a:spcAft>
            <a:buChar char="•"/>
          </a:pPr>
          <a:r>
            <a:rPr lang="en-GB" sz="1300" kern="1200" dirty="0"/>
            <a:t>Time management/shift work</a:t>
          </a:r>
        </a:p>
      </dsp:txBody>
      <dsp:txXfrm>
        <a:off x="3869379" y="463337"/>
        <a:ext cx="1696333" cy="21477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CE885-DEFB-4E3E-972C-12E28D6A1145}">
      <dsp:nvSpPr>
        <dsp:cNvPr id="0" name=""/>
        <dsp:cNvSpPr/>
      </dsp:nvSpPr>
      <dsp:spPr>
        <a:xfrm>
          <a:off x="1804" y="1382414"/>
          <a:ext cx="1759198" cy="403200"/>
        </a:xfrm>
        <a:prstGeom prst="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kern="1200" dirty="0"/>
            <a:t>Support</a:t>
          </a:r>
        </a:p>
      </dsp:txBody>
      <dsp:txXfrm>
        <a:off x="1804" y="1382414"/>
        <a:ext cx="1759198" cy="403200"/>
      </dsp:txXfrm>
    </dsp:sp>
    <dsp:sp modelId="{20709266-0DB2-47D4-AF9D-7E5132445AAA}">
      <dsp:nvSpPr>
        <dsp:cNvPr id="0" name=""/>
        <dsp:cNvSpPr/>
      </dsp:nvSpPr>
      <dsp:spPr>
        <a:xfrm>
          <a:off x="0" y="1829347"/>
          <a:ext cx="1759198" cy="212397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kern="1200" dirty="0"/>
            <a:t>Supportive staff</a:t>
          </a:r>
        </a:p>
        <a:p>
          <a:pPr marL="114300" lvl="1" indent="-114300" algn="l" defTabSz="622300">
            <a:lnSpc>
              <a:spcPct val="90000"/>
            </a:lnSpc>
            <a:spcBef>
              <a:spcPct val="0"/>
            </a:spcBef>
            <a:spcAft>
              <a:spcPct val="15000"/>
            </a:spcAft>
            <a:buChar char="•"/>
          </a:pPr>
          <a:r>
            <a:rPr lang="en-GB" sz="1400" kern="1200" dirty="0"/>
            <a:t>mentor/educator generally very supportive</a:t>
          </a:r>
        </a:p>
        <a:p>
          <a:pPr marL="114300" lvl="1" indent="-114300" algn="l" defTabSz="622300">
            <a:lnSpc>
              <a:spcPct val="90000"/>
            </a:lnSpc>
            <a:spcBef>
              <a:spcPct val="0"/>
            </a:spcBef>
            <a:spcAft>
              <a:spcPct val="15000"/>
            </a:spcAft>
            <a:buChar char="•"/>
          </a:pPr>
          <a:r>
            <a:rPr lang="en-GB" sz="1400" kern="1200" dirty="0"/>
            <a:t>They felt prepared for practice </a:t>
          </a:r>
        </a:p>
        <a:p>
          <a:pPr marL="114300" lvl="1" indent="-114300" algn="l" defTabSz="622300">
            <a:lnSpc>
              <a:spcPct val="90000"/>
            </a:lnSpc>
            <a:spcBef>
              <a:spcPct val="0"/>
            </a:spcBef>
            <a:spcAft>
              <a:spcPct val="15000"/>
            </a:spcAft>
            <a:buChar char="•"/>
          </a:pPr>
          <a:r>
            <a:rPr lang="en-GB" sz="1400" kern="1200" dirty="0"/>
            <a:t>Academic support vital</a:t>
          </a:r>
        </a:p>
      </dsp:txBody>
      <dsp:txXfrm>
        <a:off x="0" y="1829347"/>
        <a:ext cx="1759198" cy="2123970"/>
      </dsp:txXfrm>
    </dsp:sp>
    <dsp:sp modelId="{DF290D4C-5EF0-401B-AE9D-EAEF2875C99A}">
      <dsp:nvSpPr>
        <dsp:cNvPr id="0" name=""/>
        <dsp:cNvSpPr/>
      </dsp:nvSpPr>
      <dsp:spPr>
        <a:xfrm>
          <a:off x="2007290" y="1382414"/>
          <a:ext cx="1759198" cy="403200"/>
        </a:xfrm>
        <a:prstGeom prst="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kern="1200" dirty="0"/>
            <a:t>Communication</a:t>
          </a:r>
        </a:p>
      </dsp:txBody>
      <dsp:txXfrm>
        <a:off x="2007290" y="1382414"/>
        <a:ext cx="1759198" cy="403200"/>
      </dsp:txXfrm>
    </dsp:sp>
    <dsp:sp modelId="{151CB0AA-726A-4B12-87D7-7670544A37E3}">
      <dsp:nvSpPr>
        <dsp:cNvPr id="0" name=""/>
        <dsp:cNvSpPr/>
      </dsp:nvSpPr>
      <dsp:spPr>
        <a:xfrm>
          <a:off x="2007290" y="1785614"/>
          <a:ext cx="1759198" cy="212397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kern="1200" dirty="0"/>
            <a:t>Increased confidence in interacting with patients</a:t>
          </a:r>
        </a:p>
        <a:p>
          <a:pPr marL="114300" lvl="1" indent="-114300" algn="l" defTabSz="622300">
            <a:lnSpc>
              <a:spcPct val="90000"/>
            </a:lnSpc>
            <a:spcBef>
              <a:spcPct val="0"/>
            </a:spcBef>
            <a:spcAft>
              <a:spcPct val="15000"/>
            </a:spcAft>
            <a:buChar char="•"/>
          </a:pPr>
          <a:r>
            <a:rPr lang="en-GB" sz="1400" kern="1200" dirty="0"/>
            <a:t>Feedback from staff and mentors/educators constructive</a:t>
          </a:r>
        </a:p>
        <a:p>
          <a:pPr marL="114300" lvl="1" indent="-114300" algn="l" defTabSz="622300">
            <a:lnSpc>
              <a:spcPct val="90000"/>
            </a:lnSpc>
            <a:spcBef>
              <a:spcPct val="0"/>
            </a:spcBef>
            <a:spcAft>
              <a:spcPct val="15000"/>
            </a:spcAft>
            <a:buChar char="•"/>
          </a:pPr>
          <a:endParaRPr lang="en-GB" sz="1400" kern="1200" dirty="0"/>
        </a:p>
      </dsp:txBody>
      <dsp:txXfrm>
        <a:off x="2007290" y="1785614"/>
        <a:ext cx="1759198" cy="2123970"/>
      </dsp:txXfrm>
    </dsp:sp>
    <dsp:sp modelId="{6B715ED8-01EC-4B89-8772-732AFBCFEDB1}">
      <dsp:nvSpPr>
        <dsp:cNvPr id="0" name=""/>
        <dsp:cNvSpPr/>
      </dsp:nvSpPr>
      <dsp:spPr>
        <a:xfrm>
          <a:off x="4012777" y="1382414"/>
          <a:ext cx="1759198" cy="403200"/>
        </a:xfrm>
        <a:prstGeom prst="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kern="1200" dirty="0"/>
            <a:t>Confidence</a:t>
          </a:r>
        </a:p>
      </dsp:txBody>
      <dsp:txXfrm>
        <a:off x="4012777" y="1382414"/>
        <a:ext cx="1759198" cy="403200"/>
      </dsp:txXfrm>
    </dsp:sp>
    <dsp:sp modelId="{DF1195EB-932A-43AF-B63E-1A273E4051D3}">
      <dsp:nvSpPr>
        <dsp:cNvPr id="0" name=""/>
        <dsp:cNvSpPr/>
      </dsp:nvSpPr>
      <dsp:spPr>
        <a:xfrm>
          <a:off x="4012777" y="1785614"/>
          <a:ext cx="1759198" cy="212397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kern="1200" dirty="0"/>
            <a:t>Greater confidence in clinical skills</a:t>
          </a:r>
        </a:p>
        <a:p>
          <a:pPr marL="114300" lvl="1" indent="-114300" algn="l" defTabSz="622300">
            <a:lnSpc>
              <a:spcPct val="90000"/>
            </a:lnSpc>
            <a:spcBef>
              <a:spcPct val="0"/>
            </a:spcBef>
            <a:spcAft>
              <a:spcPct val="15000"/>
            </a:spcAft>
            <a:buChar char="•"/>
          </a:pPr>
          <a:r>
            <a:rPr lang="en-GB" sz="1400" kern="1200" dirty="0"/>
            <a:t>Use of equipment </a:t>
          </a:r>
        </a:p>
        <a:p>
          <a:pPr marL="114300" lvl="1" indent="-114300" algn="l" defTabSz="622300">
            <a:lnSpc>
              <a:spcPct val="90000"/>
            </a:lnSpc>
            <a:spcBef>
              <a:spcPct val="0"/>
            </a:spcBef>
            <a:spcAft>
              <a:spcPct val="15000"/>
            </a:spcAft>
            <a:buChar char="•"/>
          </a:pPr>
          <a:r>
            <a:rPr lang="en-GB" sz="1400" kern="1200" dirty="0"/>
            <a:t>Hands on care</a:t>
          </a:r>
        </a:p>
        <a:p>
          <a:pPr marL="114300" lvl="1" indent="-114300" algn="l" defTabSz="622300">
            <a:lnSpc>
              <a:spcPct val="90000"/>
            </a:lnSpc>
            <a:spcBef>
              <a:spcPct val="0"/>
            </a:spcBef>
            <a:spcAft>
              <a:spcPct val="15000"/>
            </a:spcAft>
            <a:buChar char="•"/>
          </a:pPr>
          <a:r>
            <a:rPr lang="en-GB" sz="1400" kern="1200" dirty="0"/>
            <a:t>Time management/shift work</a:t>
          </a:r>
        </a:p>
        <a:p>
          <a:pPr marL="114300" lvl="1" indent="-114300" algn="l" defTabSz="622300">
            <a:lnSpc>
              <a:spcPct val="90000"/>
            </a:lnSpc>
            <a:spcBef>
              <a:spcPct val="0"/>
            </a:spcBef>
            <a:spcAft>
              <a:spcPct val="15000"/>
            </a:spcAft>
            <a:buChar char="•"/>
          </a:pPr>
          <a:r>
            <a:rPr lang="en-GB" sz="1400" kern="1200" dirty="0"/>
            <a:t>Greater awareness of career pathway</a:t>
          </a:r>
        </a:p>
      </dsp:txBody>
      <dsp:txXfrm>
        <a:off x="4012777" y="1785614"/>
        <a:ext cx="1759198" cy="21239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3DF699-D8ED-45C6-B931-C5AB112F5D9F}">
      <dsp:nvSpPr>
        <dsp:cNvPr id="0" name=""/>
        <dsp:cNvSpPr/>
      </dsp:nvSpPr>
      <dsp:spPr>
        <a:xfrm>
          <a:off x="0" y="5086586"/>
          <a:ext cx="1740613" cy="834496"/>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792" tIns="206248" rIns="123792" bIns="206248" numCol="1" spcCol="1270" anchor="ctr" anchorCtr="0">
          <a:noAutofit/>
        </a:bodyPr>
        <a:lstStyle/>
        <a:p>
          <a:pPr marL="0" lvl="0" indent="0" algn="ctr" defTabSz="1289050">
            <a:lnSpc>
              <a:spcPct val="90000"/>
            </a:lnSpc>
            <a:spcBef>
              <a:spcPct val="0"/>
            </a:spcBef>
            <a:spcAft>
              <a:spcPct val="35000"/>
            </a:spcAft>
            <a:buNone/>
          </a:pPr>
          <a:r>
            <a:rPr lang="en-US" sz="2900" kern="1200"/>
            <a:t>Step 5</a:t>
          </a:r>
        </a:p>
      </dsp:txBody>
      <dsp:txXfrm>
        <a:off x="0" y="5086586"/>
        <a:ext cx="1740613" cy="834496"/>
      </dsp:txXfrm>
    </dsp:sp>
    <dsp:sp modelId="{707B07E2-3D60-4347-95B3-95B545F7E4E7}">
      <dsp:nvSpPr>
        <dsp:cNvPr id="0" name=""/>
        <dsp:cNvSpPr/>
      </dsp:nvSpPr>
      <dsp:spPr>
        <a:xfrm>
          <a:off x="1740613" y="5086586"/>
          <a:ext cx="5221840" cy="834496"/>
        </a:xfrm>
        <a:prstGeom prst="rect">
          <a:avLst/>
        </a:prstGeom>
        <a:solidFill>
          <a:schemeClr val="bg1">
            <a:lumMod val="95000"/>
            <a:hueOff val="0"/>
            <a:satOff val="0"/>
            <a:lumOff val="0"/>
            <a:alphaOff val="0"/>
          </a:schemeClr>
        </a:solidFill>
        <a:ln w="15875" cap="flat" cmpd="sng" algn="ctr">
          <a:solidFill>
            <a:schemeClr val="bg1">
              <a:lumMod val="9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5924" tIns="228600" rIns="105924" bIns="228600" numCol="1" spcCol="1270" anchor="ctr" anchorCtr="0">
          <a:noAutofit/>
        </a:bodyPr>
        <a:lstStyle/>
        <a:p>
          <a:pPr marL="0" lvl="0" indent="0" algn="l" defTabSz="800100">
            <a:lnSpc>
              <a:spcPct val="90000"/>
            </a:lnSpc>
            <a:spcBef>
              <a:spcPct val="0"/>
            </a:spcBef>
            <a:spcAft>
              <a:spcPct val="35000"/>
            </a:spcAft>
            <a:buNone/>
          </a:pPr>
          <a:r>
            <a:rPr lang="en-US" sz="1800" kern="1200" dirty="0"/>
            <a:t>Mature the themes and draw conclusions</a:t>
          </a:r>
        </a:p>
      </dsp:txBody>
      <dsp:txXfrm>
        <a:off x="1740613" y="5086586"/>
        <a:ext cx="5221840" cy="834496"/>
      </dsp:txXfrm>
    </dsp:sp>
    <dsp:sp modelId="{48E6BD79-B859-4B54-8A24-3E6BC23AA114}">
      <dsp:nvSpPr>
        <dsp:cNvPr id="0" name=""/>
        <dsp:cNvSpPr/>
      </dsp:nvSpPr>
      <dsp:spPr>
        <a:xfrm rot="10800000">
          <a:off x="0" y="3815647"/>
          <a:ext cx="1740613" cy="128345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792" tIns="206248" rIns="123792" bIns="206248" numCol="1" spcCol="1270" anchor="ctr" anchorCtr="0">
          <a:noAutofit/>
        </a:bodyPr>
        <a:lstStyle/>
        <a:p>
          <a:pPr marL="0" lvl="0" indent="0" algn="ctr" defTabSz="1289050">
            <a:lnSpc>
              <a:spcPct val="90000"/>
            </a:lnSpc>
            <a:spcBef>
              <a:spcPct val="0"/>
            </a:spcBef>
            <a:spcAft>
              <a:spcPct val="35000"/>
            </a:spcAft>
            <a:buNone/>
          </a:pPr>
          <a:r>
            <a:rPr lang="en-US" sz="2900" kern="1200"/>
            <a:t>Step 4</a:t>
          </a:r>
        </a:p>
      </dsp:txBody>
      <dsp:txXfrm rot="-10800000">
        <a:off x="0" y="3815647"/>
        <a:ext cx="1740613" cy="834246"/>
      </dsp:txXfrm>
    </dsp:sp>
    <dsp:sp modelId="{D1E4B780-D076-4A17-A279-73A47011EC3E}">
      <dsp:nvSpPr>
        <dsp:cNvPr id="0" name=""/>
        <dsp:cNvSpPr/>
      </dsp:nvSpPr>
      <dsp:spPr>
        <a:xfrm>
          <a:off x="1740613" y="3815647"/>
          <a:ext cx="5221840" cy="834246"/>
        </a:xfrm>
        <a:prstGeom prst="rect">
          <a:avLst/>
        </a:prstGeom>
        <a:solidFill>
          <a:schemeClr val="bg1">
            <a:lumMod val="95000"/>
            <a:hueOff val="0"/>
            <a:satOff val="0"/>
            <a:lumOff val="0"/>
            <a:alphaOff val="0"/>
          </a:schemeClr>
        </a:solidFill>
        <a:ln w="15875" cap="flat" cmpd="sng" algn="ctr">
          <a:solidFill>
            <a:schemeClr val="bg1">
              <a:lumMod val="9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5924" tIns="228600" rIns="105924" bIns="228600" numCol="1" spcCol="1270" anchor="ctr" anchorCtr="0">
          <a:noAutofit/>
        </a:bodyPr>
        <a:lstStyle/>
        <a:p>
          <a:pPr marL="0" lvl="0" indent="0" algn="l" defTabSz="800100">
            <a:lnSpc>
              <a:spcPct val="90000"/>
            </a:lnSpc>
            <a:spcBef>
              <a:spcPct val="0"/>
            </a:spcBef>
            <a:spcAft>
              <a:spcPct val="35000"/>
            </a:spcAft>
            <a:buNone/>
          </a:pPr>
          <a:r>
            <a:rPr lang="en-US" sz="1800" kern="1200" dirty="0"/>
            <a:t>The data were discussed. Agreement of interpretation - data included. Where agreement not reached data  excluded from the analysis</a:t>
          </a:r>
        </a:p>
      </dsp:txBody>
      <dsp:txXfrm>
        <a:off x="1740613" y="3815647"/>
        <a:ext cx="5221840" cy="834246"/>
      </dsp:txXfrm>
    </dsp:sp>
    <dsp:sp modelId="{9D7AF153-D866-454B-8948-D4C5B1BEC9BD}">
      <dsp:nvSpPr>
        <dsp:cNvPr id="0" name=""/>
        <dsp:cNvSpPr/>
      </dsp:nvSpPr>
      <dsp:spPr>
        <a:xfrm rot="10800000">
          <a:off x="0" y="2544709"/>
          <a:ext cx="1740613" cy="128345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792" tIns="206248" rIns="123792" bIns="206248" numCol="1" spcCol="1270" anchor="ctr" anchorCtr="0">
          <a:noAutofit/>
        </a:bodyPr>
        <a:lstStyle/>
        <a:p>
          <a:pPr marL="0" lvl="0" indent="0" algn="ctr" defTabSz="1289050">
            <a:lnSpc>
              <a:spcPct val="90000"/>
            </a:lnSpc>
            <a:spcBef>
              <a:spcPct val="0"/>
            </a:spcBef>
            <a:spcAft>
              <a:spcPct val="35000"/>
            </a:spcAft>
            <a:buNone/>
          </a:pPr>
          <a:r>
            <a:rPr lang="en-US" sz="2900" kern="1200"/>
            <a:t>Step 3</a:t>
          </a:r>
        </a:p>
      </dsp:txBody>
      <dsp:txXfrm rot="-10800000">
        <a:off x="0" y="2544709"/>
        <a:ext cx="1740613" cy="834246"/>
      </dsp:txXfrm>
    </dsp:sp>
    <dsp:sp modelId="{9EE72F7E-0C4B-49BC-8E8D-4B0CA6C4CDEE}">
      <dsp:nvSpPr>
        <dsp:cNvPr id="0" name=""/>
        <dsp:cNvSpPr/>
      </dsp:nvSpPr>
      <dsp:spPr>
        <a:xfrm>
          <a:off x="1740613" y="2544709"/>
          <a:ext cx="5221840" cy="834246"/>
        </a:xfrm>
        <a:prstGeom prst="rect">
          <a:avLst/>
        </a:prstGeom>
        <a:solidFill>
          <a:schemeClr val="bg1">
            <a:lumMod val="95000"/>
            <a:hueOff val="0"/>
            <a:satOff val="0"/>
            <a:lumOff val="0"/>
            <a:alphaOff val="0"/>
          </a:schemeClr>
        </a:solidFill>
        <a:ln w="15875" cap="flat" cmpd="sng" algn="ctr">
          <a:solidFill>
            <a:schemeClr val="bg1">
              <a:lumMod val="9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5924" tIns="228600" rIns="105924" bIns="228600" numCol="1" spcCol="1270" anchor="ctr" anchorCtr="0">
          <a:noAutofit/>
        </a:bodyPr>
        <a:lstStyle/>
        <a:p>
          <a:pPr marL="0" lvl="0" indent="0" algn="l" defTabSz="800100">
            <a:lnSpc>
              <a:spcPct val="90000"/>
            </a:lnSpc>
            <a:spcBef>
              <a:spcPct val="0"/>
            </a:spcBef>
            <a:spcAft>
              <a:spcPct val="35000"/>
            </a:spcAft>
            <a:buNone/>
          </a:pPr>
          <a:r>
            <a:rPr lang="en-US" sz="1800" kern="1200" dirty="0"/>
            <a:t>Researchers met, discussed and agreed areas of alignment and non-alignment from original themes</a:t>
          </a:r>
        </a:p>
      </dsp:txBody>
      <dsp:txXfrm>
        <a:off x="1740613" y="2544709"/>
        <a:ext cx="5221840" cy="834246"/>
      </dsp:txXfrm>
    </dsp:sp>
    <dsp:sp modelId="{66C8ED8D-8DED-465A-B967-C2464C802924}">
      <dsp:nvSpPr>
        <dsp:cNvPr id="0" name=""/>
        <dsp:cNvSpPr/>
      </dsp:nvSpPr>
      <dsp:spPr>
        <a:xfrm rot="10800000">
          <a:off x="0" y="1273770"/>
          <a:ext cx="1740613" cy="128345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792" tIns="206248" rIns="123792" bIns="206248" numCol="1" spcCol="1270" anchor="ctr" anchorCtr="0">
          <a:noAutofit/>
        </a:bodyPr>
        <a:lstStyle/>
        <a:p>
          <a:pPr marL="0" lvl="0" indent="0" algn="ctr" defTabSz="1289050">
            <a:lnSpc>
              <a:spcPct val="90000"/>
            </a:lnSpc>
            <a:spcBef>
              <a:spcPct val="0"/>
            </a:spcBef>
            <a:spcAft>
              <a:spcPct val="35000"/>
            </a:spcAft>
            <a:buNone/>
          </a:pPr>
          <a:r>
            <a:rPr lang="en-US" sz="2900" kern="1200"/>
            <a:t>Step 2</a:t>
          </a:r>
        </a:p>
      </dsp:txBody>
      <dsp:txXfrm rot="-10800000">
        <a:off x="0" y="1273770"/>
        <a:ext cx="1740613" cy="834246"/>
      </dsp:txXfrm>
    </dsp:sp>
    <dsp:sp modelId="{3301FFD1-44C0-4F36-A1BC-E012F1A98223}">
      <dsp:nvSpPr>
        <dsp:cNvPr id="0" name=""/>
        <dsp:cNvSpPr/>
      </dsp:nvSpPr>
      <dsp:spPr>
        <a:xfrm>
          <a:off x="1740613" y="1273770"/>
          <a:ext cx="5221840" cy="834246"/>
        </a:xfrm>
        <a:prstGeom prst="rect">
          <a:avLst/>
        </a:prstGeom>
        <a:solidFill>
          <a:schemeClr val="bg1">
            <a:lumMod val="95000"/>
            <a:hueOff val="0"/>
            <a:satOff val="0"/>
            <a:lumOff val="0"/>
            <a:alphaOff val="0"/>
          </a:schemeClr>
        </a:solidFill>
        <a:ln w="15875" cap="flat" cmpd="sng" algn="ctr">
          <a:solidFill>
            <a:schemeClr val="bg1">
              <a:lumMod val="9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5924" tIns="228600" rIns="105924" bIns="228600" numCol="1" spcCol="1270" anchor="ctr" anchorCtr="0">
          <a:noAutofit/>
        </a:bodyPr>
        <a:lstStyle/>
        <a:p>
          <a:pPr marL="0" lvl="0" indent="0" algn="l" defTabSz="800100">
            <a:lnSpc>
              <a:spcPct val="90000"/>
            </a:lnSpc>
            <a:spcBef>
              <a:spcPct val="0"/>
            </a:spcBef>
            <a:spcAft>
              <a:spcPct val="35000"/>
            </a:spcAft>
            <a:buNone/>
          </a:pPr>
          <a:r>
            <a:rPr lang="en-US" sz="1800" kern="1200" dirty="0"/>
            <a:t>Three researchers </a:t>
          </a:r>
          <a:r>
            <a:rPr lang="en-US" sz="1800" kern="1200" dirty="0" err="1"/>
            <a:t>analysed</a:t>
          </a:r>
          <a:r>
            <a:rPr lang="en-US" sz="1800" kern="1200" dirty="0"/>
            <a:t> pictures independently using thematic content analysis, original themes available for reference.</a:t>
          </a:r>
        </a:p>
      </dsp:txBody>
      <dsp:txXfrm>
        <a:off x="1740613" y="1273770"/>
        <a:ext cx="5221840" cy="834246"/>
      </dsp:txXfrm>
    </dsp:sp>
    <dsp:sp modelId="{E0DC42A9-679B-4294-A71D-4EA9152EA2F1}">
      <dsp:nvSpPr>
        <dsp:cNvPr id="0" name=""/>
        <dsp:cNvSpPr/>
      </dsp:nvSpPr>
      <dsp:spPr>
        <a:xfrm rot="10800000">
          <a:off x="0" y="2831"/>
          <a:ext cx="1740613" cy="128345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792" tIns="206248" rIns="123792" bIns="206248" numCol="1" spcCol="1270" anchor="ctr" anchorCtr="0">
          <a:noAutofit/>
        </a:bodyPr>
        <a:lstStyle/>
        <a:p>
          <a:pPr marL="0" lvl="0" indent="0" algn="ctr" defTabSz="1289050">
            <a:lnSpc>
              <a:spcPct val="90000"/>
            </a:lnSpc>
            <a:spcBef>
              <a:spcPct val="0"/>
            </a:spcBef>
            <a:spcAft>
              <a:spcPct val="35000"/>
            </a:spcAft>
            <a:buNone/>
          </a:pPr>
          <a:r>
            <a:rPr lang="en-US" sz="2900" kern="1200"/>
            <a:t>Step 1</a:t>
          </a:r>
        </a:p>
      </dsp:txBody>
      <dsp:txXfrm rot="-10800000">
        <a:off x="0" y="2831"/>
        <a:ext cx="1740613" cy="834246"/>
      </dsp:txXfrm>
    </dsp:sp>
    <dsp:sp modelId="{CFA04AF3-C014-4B72-A45F-883A28D93198}">
      <dsp:nvSpPr>
        <dsp:cNvPr id="0" name=""/>
        <dsp:cNvSpPr/>
      </dsp:nvSpPr>
      <dsp:spPr>
        <a:xfrm>
          <a:off x="1740613" y="2831"/>
          <a:ext cx="5221840" cy="834246"/>
        </a:xfrm>
        <a:prstGeom prst="rect">
          <a:avLst/>
        </a:prstGeom>
        <a:solidFill>
          <a:schemeClr val="bg1">
            <a:lumMod val="95000"/>
            <a:hueOff val="0"/>
            <a:satOff val="0"/>
            <a:lumOff val="0"/>
            <a:alphaOff val="0"/>
          </a:schemeClr>
        </a:solidFill>
        <a:ln w="15875" cap="flat" cmpd="sng" algn="ctr">
          <a:solidFill>
            <a:schemeClr val="bg1">
              <a:lumMod val="9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5924" tIns="228600" rIns="105924" bIns="228600" numCol="1" spcCol="1270" anchor="ctr" anchorCtr="0">
          <a:noAutofit/>
        </a:bodyPr>
        <a:lstStyle/>
        <a:p>
          <a:pPr marL="0" lvl="0" indent="0" algn="l" defTabSz="800100">
            <a:lnSpc>
              <a:spcPct val="90000"/>
            </a:lnSpc>
            <a:spcBef>
              <a:spcPct val="0"/>
            </a:spcBef>
            <a:spcAft>
              <a:spcPct val="35000"/>
            </a:spcAft>
            <a:buNone/>
          </a:pPr>
          <a:r>
            <a:rPr lang="en-US" sz="1800" kern="1200" dirty="0"/>
            <a:t>Selected  sample of  ten images from questionnaire one and two from each profession.</a:t>
          </a:r>
        </a:p>
      </dsp:txBody>
      <dsp:txXfrm>
        <a:off x="1740613" y="2831"/>
        <a:ext cx="5221840" cy="83424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0CE807-180D-48BB-81B3-86A83FE9F61A}" type="datetimeFigureOut">
              <a:rPr lang="en-GB" smtClean="0"/>
              <a:t>29/09/2023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532292-36B0-4AE2-951C-A4A4E16B629F}" type="slidenum">
              <a:rPr lang="en-GB" smtClean="0"/>
              <a:t>‹#›</a:t>
            </a:fld>
            <a:endParaRPr lang="en-GB"/>
          </a:p>
        </p:txBody>
      </p:sp>
    </p:spTree>
    <p:extLst>
      <p:ext uri="{BB962C8B-B14F-4D97-AF65-F5344CB8AC3E}">
        <p14:creationId xmlns:p14="http://schemas.microsoft.com/office/powerpoint/2010/main" val="1691500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nova.edu/ssss/QR/QR4-3/deacon.html#piercy"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morning</a:t>
            </a:r>
          </a:p>
          <a:p>
            <a:r>
              <a:rPr lang="en-GB" dirty="0"/>
              <a:t>Again, the short title and the full title ; </a:t>
            </a:r>
          </a:p>
          <a:p>
            <a:r>
              <a:rPr lang="en-GB" sz="1200" b="1" i="0" dirty="0">
                <a:solidFill>
                  <a:srgbClr val="000000"/>
                </a:solidFill>
                <a:effectLst/>
                <a:latin typeface="Open Sans" panose="020B0606030504020204" pitchFamily="34" charset="0"/>
              </a:rPr>
              <a:t>PICTURE THIS: EVALUATING HEALTHCARE EDUCATION USING STUDENT GENERATED PICTORIAL DATA</a:t>
            </a:r>
            <a:br>
              <a:rPr lang="en-GB" sz="1600" dirty="0"/>
            </a:br>
            <a:endParaRPr lang="en-GB" dirty="0"/>
          </a:p>
        </p:txBody>
      </p:sp>
      <p:sp>
        <p:nvSpPr>
          <p:cNvPr id="4" name="Slide Number Placeholder 3"/>
          <p:cNvSpPr>
            <a:spLocks noGrp="1"/>
          </p:cNvSpPr>
          <p:nvPr>
            <p:ph type="sldNum" sz="quarter" idx="10"/>
          </p:nvPr>
        </p:nvSpPr>
        <p:spPr/>
        <p:txBody>
          <a:bodyPr/>
          <a:lstStyle/>
          <a:p>
            <a:fld id="{74532292-36B0-4AE2-951C-A4A4E16B629F}" type="slidenum">
              <a:rPr lang="en-GB" smtClean="0"/>
              <a:t>1</a:t>
            </a:fld>
            <a:endParaRPr lang="en-GB"/>
          </a:p>
        </p:txBody>
      </p:sp>
    </p:spTree>
    <p:extLst>
      <p:ext uri="{BB962C8B-B14F-4D97-AF65-F5344CB8AC3E}">
        <p14:creationId xmlns:p14="http://schemas.microsoft.com/office/powerpoint/2010/main" val="1413604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Centre picture suggests they are unsure if they will achieve the end goal of graduating as the graduation picture is set apart from the other images used.</a:t>
            </a:r>
          </a:p>
          <a:p>
            <a:r>
              <a:rPr lang="en-GB" dirty="0"/>
              <a:t>Initial image would suggest this person feels that they need to work on their academic assignments etc. all day and night. </a:t>
            </a:r>
          </a:p>
          <a:p>
            <a:endParaRPr lang="en-GB" dirty="0"/>
          </a:p>
        </p:txBody>
      </p:sp>
      <p:sp>
        <p:nvSpPr>
          <p:cNvPr id="4" name="Slide Number Placeholder 3"/>
          <p:cNvSpPr>
            <a:spLocks noGrp="1"/>
          </p:cNvSpPr>
          <p:nvPr>
            <p:ph type="sldNum" sz="quarter" idx="10"/>
          </p:nvPr>
        </p:nvSpPr>
        <p:spPr/>
        <p:txBody>
          <a:bodyPr/>
          <a:lstStyle/>
          <a:p>
            <a:fld id="{74532292-36B0-4AE2-951C-A4A4E16B629F}" type="slidenum">
              <a:rPr lang="en-GB" smtClean="0"/>
              <a:t>11</a:t>
            </a:fld>
            <a:endParaRPr lang="en-GB"/>
          </a:p>
        </p:txBody>
      </p:sp>
    </p:spTree>
    <p:extLst>
      <p:ext uri="{BB962C8B-B14F-4D97-AF65-F5344CB8AC3E}">
        <p14:creationId xmlns:p14="http://schemas.microsoft.com/office/powerpoint/2010/main" val="3760188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Centre picture suggests they are unsure if they will achieve the end goal of graduating as th4e graduation picture is set apart from the other images used.</a:t>
            </a:r>
          </a:p>
          <a:p>
            <a:r>
              <a:rPr lang="en-GB" dirty="0"/>
              <a:t>Initial image would suggest this person feels that they need to work on their academic assignments etc. all day and night. </a:t>
            </a:r>
          </a:p>
          <a:p>
            <a:endParaRPr lang="en-GB" dirty="0"/>
          </a:p>
        </p:txBody>
      </p:sp>
      <p:sp>
        <p:nvSpPr>
          <p:cNvPr id="4" name="Slide Number Placeholder 3"/>
          <p:cNvSpPr>
            <a:spLocks noGrp="1"/>
          </p:cNvSpPr>
          <p:nvPr>
            <p:ph type="sldNum" sz="quarter" idx="10"/>
          </p:nvPr>
        </p:nvSpPr>
        <p:spPr/>
        <p:txBody>
          <a:bodyPr/>
          <a:lstStyle/>
          <a:p>
            <a:fld id="{74532292-36B0-4AE2-951C-A4A4E16B629F}" type="slidenum">
              <a:rPr lang="en-GB" smtClean="0"/>
              <a:t>12</a:t>
            </a:fld>
            <a:endParaRPr lang="en-GB"/>
          </a:p>
        </p:txBody>
      </p:sp>
    </p:spTree>
    <p:extLst>
      <p:ext uri="{BB962C8B-B14F-4D97-AF65-F5344CB8AC3E}">
        <p14:creationId xmlns:p14="http://schemas.microsoft.com/office/powerpoint/2010/main" val="1958300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The images mention ‘physics’ twice which could suggest that this person is lacking confidence in their abilities in this area.</a:t>
            </a:r>
          </a:p>
          <a:p>
            <a:r>
              <a:rPr lang="en-GB" dirty="0"/>
              <a:t>Images suggest a journey which included academic work and placement but does include any image related to socialising. This could suggest that this person may not have a good work/life balance. </a:t>
            </a:r>
          </a:p>
          <a:p>
            <a:endParaRPr lang="en-GB" dirty="0"/>
          </a:p>
        </p:txBody>
      </p:sp>
      <p:sp>
        <p:nvSpPr>
          <p:cNvPr id="4" name="Slide Number Placeholder 3"/>
          <p:cNvSpPr>
            <a:spLocks noGrp="1"/>
          </p:cNvSpPr>
          <p:nvPr>
            <p:ph type="sldNum" sz="quarter" idx="10"/>
          </p:nvPr>
        </p:nvSpPr>
        <p:spPr/>
        <p:txBody>
          <a:bodyPr/>
          <a:lstStyle/>
          <a:p>
            <a:fld id="{74532292-36B0-4AE2-951C-A4A4E16B629F}" type="slidenum">
              <a:rPr lang="en-GB" smtClean="0"/>
              <a:t>13</a:t>
            </a:fld>
            <a:endParaRPr lang="en-GB"/>
          </a:p>
        </p:txBody>
      </p:sp>
    </p:spTree>
    <p:extLst>
      <p:ext uri="{BB962C8B-B14F-4D97-AF65-F5344CB8AC3E}">
        <p14:creationId xmlns:p14="http://schemas.microsoft.com/office/powerpoint/2010/main" val="3071012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Size of images is consistent potentially suggesting confidence in all steps required to complete programme.</a:t>
            </a:r>
          </a:p>
          <a:p>
            <a:r>
              <a:rPr lang="en-GB" dirty="0"/>
              <a:t>Picture is suggestive of a person who is aware of what is required to complete the programme</a:t>
            </a:r>
          </a:p>
          <a:p>
            <a:endParaRPr lang="en-GB" dirty="0"/>
          </a:p>
        </p:txBody>
      </p:sp>
      <p:sp>
        <p:nvSpPr>
          <p:cNvPr id="4" name="Slide Number Placeholder 3"/>
          <p:cNvSpPr>
            <a:spLocks noGrp="1"/>
          </p:cNvSpPr>
          <p:nvPr>
            <p:ph type="sldNum" sz="quarter" idx="10"/>
          </p:nvPr>
        </p:nvSpPr>
        <p:spPr/>
        <p:txBody>
          <a:bodyPr/>
          <a:lstStyle/>
          <a:p>
            <a:fld id="{74532292-36B0-4AE2-951C-A4A4E16B629F}" type="slidenum">
              <a:rPr lang="en-GB" smtClean="0"/>
              <a:t>14</a:t>
            </a:fld>
            <a:endParaRPr lang="en-GB"/>
          </a:p>
        </p:txBody>
      </p:sp>
    </p:spTree>
    <p:extLst>
      <p:ext uri="{BB962C8B-B14F-4D97-AF65-F5344CB8AC3E}">
        <p14:creationId xmlns:p14="http://schemas.microsoft.com/office/powerpoint/2010/main" val="2990031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Simple and straight forward</a:t>
            </a:r>
          </a:p>
        </p:txBody>
      </p:sp>
      <p:sp>
        <p:nvSpPr>
          <p:cNvPr id="4" name="Slide Number Placeholder 3"/>
          <p:cNvSpPr>
            <a:spLocks noGrp="1"/>
          </p:cNvSpPr>
          <p:nvPr>
            <p:ph type="sldNum" sz="quarter" idx="10"/>
          </p:nvPr>
        </p:nvSpPr>
        <p:spPr/>
        <p:txBody>
          <a:bodyPr/>
          <a:lstStyle/>
          <a:p>
            <a:fld id="{74532292-36B0-4AE2-951C-A4A4E16B629F}" type="slidenum">
              <a:rPr lang="en-GB" smtClean="0"/>
              <a:t>17</a:t>
            </a:fld>
            <a:endParaRPr lang="en-GB"/>
          </a:p>
        </p:txBody>
      </p:sp>
    </p:spTree>
    <p:extLst>
      <p:ext uri="{BB962C8B-B14F-4D97-AF65-F5344CB8AC3E}">
        <p14:creationId xmlns:p14="http://schemas.microsoft.com/office/powerpoint/2010/main" val="977419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Simply and straight forward, less detail. Not sure what is ahead of them</a:t>
            </a:r>
          </a:p>
        </p:txBody>
      </p:sp>
      <p:sp>
        <p:nvSpPr>
          <p:cNvPr id="4" name="Slide Number Placeholder 3"/>
          <p:cNvSpPr>
            <a:spLocks noGrp="1"/>
          </p:cNvSpPr>
          <p:nvPr>
            <p:ph type="sldNum" sz="quarter" idx="10"/>
          </p:nvPr>
        </p:nvSpPr>
        <p:spPr/>
        <p:txBody>
          <a:bodyPr/>
          <a:lstStyle/>
          <a:p>
            <a:fld id="{74532292-36B0-4AE2-951C-A4A4E16B629F}" type="slidenum">
              <a:rPr lang="en-GB" smtClean="0"/>
              <a:t>18</a:t>
            </a:fld>
            <a:endParaRPr lang="en-GB"/>
          </a:p>
        </p:txBody>
      </p:sp>
    </p:spTree>
    <p:extLst>
      <p:ext uri="{BB962C8B-B14F-4D97-AF65-F5344CB8AC3E}">
        <p14:creationId xmlns:p14="http://schemas.microsoft.com/office/powerpoint/2010/main" val="1975015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Equipment stress this</a:t>
            </a:r>
          </a:p>
        </p:txBody>
      </p:sp>
      <p:sp>
        <p:nvSpPr>
          <p:cNvPr id="4" name="Slide Number Placeholder 3"/>
          <p:cNvSpPr>
            <a:spLocks noGrp="1"/>
          </p:cNvSpPr>
          <p:nvPr>
            <p:ph type="sldNum" sz="quarter" idx="10"/>
          </p:nvPr>
        </p:nvSpPr>
        <p:spPr/>
        <p:txBody>
          <a:bodyPr/>
          <a:lstStyle/>
          <a:p>
            <a:fld id="{74532292-36B0-4AE2-951C-A4A4E16B629F}" type="slidenum">
              <a:rPr lang="en-GB" smtClean="0"/>
              <a:t>19</a:t>
            </a:fld>
            <a:endParaRPr lang="en-GB"/>
          </a:p>
        </p:txBody>
      </p:sp>
    </p:spTree>
    <p:extLst>
      <p:ext uri="{BB962C8B-B14F-4D97-AF65-F5344CB8AC3E}">
        <p14:creationId xmlns:p14="http://schemas.microsoft.com/office/powerpoint/2010/main" val="1341635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4532292-36B0-4AE2-951C-A4A4E16B629F}" type="slidenum">
              <a:rPr lang="en-GB" smtClean="0"/>
              <a:t>21</a:t>
            </a:fld>
            <a:endParaRPr lang="en-GB"/>
          </a:p>
        </p:txBody>
      </p:sp>
    </p:spTree>
    <p:extLst>
      <p:ext uri="{BB962C8B-B14F-4D97-AF65-F5344CB8AC3E}">
        <p14:creationId xmlns:p14="http://schemas.microsoft.com/office/powerpoint/2010/main" val="2384655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Examples for these themes</a:t>
            </a:r>
          </a:p>
        </p:txBody>
      </p:sp>
      <p:sp>
        <p:nvSpPr>
          <p:cNvPr id="4" name="Slide Number Placeholder 3"/>
          <p:cNvSpPr>
            <a:spLocks noGrp="1"/>
          </p:cNvSpPr>
          <p:nvPr>
            <p:ph type="sldNum" sz="quarter" idx="10"/>
          </p:nvPr>
        </p:nvSpPr>
        <p:spPr/>
        <p:txBody>
          <a:bodyPr/>
          <a:lstStyle/>
          <a:p>
            <a:fld id="{74532292-36B0-4AE2-951C-A4A4E16B629F}" type="slidenum">
              <a:rPr lang="en-GB" smtClean="0"/>
              <a:t>24</a:t>
            </a:fld>
            <a:endParaRPr lang="en-GB"/>
          </a:p>
        </p:txBody>
      </p:sp>
    </p:spTree>
    <p:extLst>
      <p:ext uri="{BB962C8B-B14F-4D97-AF65-F5344CB8AC3E}">
        <p14:creationId xmlns:p14="http://schemas.microsoft.com/office/powerpoint/2010/main" val="454502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532292-36B0-4AE2-951C-A4A4E16B629F}" type="slidenum">
              <a:rPr lang="en-GB" smtClean="0"/>
              <a:t>25</a:t>
            </a:fld>
            <a:endParaRPr lang="en-GB"/>
          </a:p>
        </p:txBody>
      </p:sp>
    </p:spTree>
    <p:extLst>
      <p:ext uri="{BB962C8B-B14F-4D97-AF65-F5344CB8AC3E}">
        <p14:creationId xmlns:p14="http://schemas.microsoft.com/office/powerpoint/2010/main" val="4149477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1" u="sng" dirty="0"/>
              <a:t>To recap</a:t>
            </a:r>
            <a:r>
              <a:rPr lang="en-GB" dirty="0"/>
              <a:t>. This project came about by</a:t>
            </a:r>
            <a:r>
              <a:rPr lang="en-GB" baseline="0" dirty="0"/>
              <a:t> discussion of the potential reasons for attrition from both programmes. </a:t>
            </a:r>
          </a:p>
          <a:p>
            <a:pPr marL="171450" indent="-171450">
              <a:buFont typeface="Arial" panose="020B0604020202020204" pitchFamily="34" charset="0"/>
              <a:buChar char="•"/>
            </a:pPr>
            <a:r>
              <a:rPr lang="en-GB" baseline="0" dirty="0"/>
              <a:t>Needed to explore why on radiotherapy programme 18 year olds come into contact with patients with life changing conditions (Cancer). Has this a bearing on their leaving the programme? </a:t>
            </a:r>
          </a:p>
          <a:p>
            <a:pPr marL="171450" indent="-171450">
              <a:buFont typeface="Arial" panose="020B0604020202020204" pitchFamily="34" charset="0"/>
              <a:buChar char="•"/>
            </a:pPr>
            <a:r>
              <a:rPr lang="en-GB" baseline="0" dirty="0"/>
              <a:t>Their experiences are no different from other healthcare programmes such as diagnostic radiography and nursing. Both of these students come into contact with pts who are seriously ill. </a:t>
            </a:r>
          </a:p>
          <a:p>
            <a:pPr marL="171450" indent="-171450">
              <a:buFont typeface="Arial" panose="020B0604020202020204" pitchFamily="34" charset="0"/>
              <a:buChar char="•"/>
            </a:pPr>
            <a:r>
              <a:rPr lang="en-GB" baseline="0" dirty="0"/>
              <a:t>We know that attrition is multifactorial- money, life, family- some that we can control or support but much we cannot do anything about. For both our programmes we wanted to know if our students come with realistic expectations as this is something we could do something about. (Recruitment and interview process)</a:t>
            </a:r>
          </a:p>
          <a:p>
            <a:pPr marL="171450" indent="-171450">
              <a:buFont typeface="Arial" panose="020B0604020202020204" pitchFamily="34" charset="0"/>
              <a:buChar char="•"/>
            </a:pPr>
            <a:r>
              <a:rPr lang="en-GB" dirty="0"/>
              <a:t>Attrition rates for healthcare programmes coming under the microscope (Bowden, 2008; College of Radiographers, 2012; Beardmore, 2013) </a:t>
            </a:r>
          </a:p>
          <a:p>
            <a:pPr marL="171450" indent="-171450">
              <a:buFont typeface="Arial" panose="020B0604020202020204" pitchFamily="34" charset="0"/>
              <a:buChar char="•"/>
            </a:pPr>
            <a:r>
              <a:rPr lang="en-GB" dirty="0"/>
              <a:t>Attrition can impact upon both workforce planning  and ultimately patient care (Hamshire et al., 2012). </a:t>
            </a:r>
          </a:p>
          <a:p>
            <a:pPr marL="171450" indent="-171450">
              <a:buFont typeface="Arial" panose="020B0604020202020204" pitchFamily="34" charset="0"/>
              <a:buChar char="•"/>
            </a:pPr>
            <a:r>
              <a:rPr lang="en-GB" dirty="0"/>
              <a:t>This is a further element of the same project…</a:t>
            </a:r>
          </a:p>
          <a:p>
            <a:endParaRPr lang="en-GB" dirty="0"/>
          </a:p>
          <a:p>
            <a:endParaRPr lang="en-GB" dirty="0"/>
          </a:p>
        </p:txBody>
      </p:sp>
      <p:sp>
        <p:nvSpPr>
          <p:cNvPr id="4" name="Slide Number Placeholder 3"/>
          <p:cNvSpPr>
            <a:spLocks noGrp="1"/>
          </p:cNvSpPr>
          <p:nvPr>
            <p:ph type="sldNum" sz="quarter" idx="10"/>
          </p:nvPr>
        </p:nvSpPr>
        <p:spPr/>
        <p:txBody>
          <a:bodyPr/>
          <a:lstStyle/>
          <a:p>
            <a:fld id="{B6E91F91-3648-4968-9037-80CB3A23B2AC}" type="slidenum">
              <a:rPr lang="en-GB" smtClean="0"/>
              <a:pPr/>
              <a:t>2</a:t>
            </a:fld>
            <a:endParaRPr lang="en-GB"/>
          </a:p>
        </p:txBody>
      </p:sp>
    </p:spTree>
    <p:extLst>
      <p:ext uri="{BB962C8B-B14F-4D97-AF65-F5344CB8AC3E}">
        <p14:creationId xmlns:p14="http://schemas.microsoft.com/office/powerpoint/2010/main" val="4177620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532292-36B0-4AE2-951C-A4A4E16B629F}" type="slidenum">
              <a:rPr lang="en-GB" smtClean="0"/>
              <a:t>31</a:t>
            </a:fld>
            <a:endParaRPr lang="en-GB"/>
          </a:p>
        </p:txBody>
      </p:sp>
    </p:spTree>
    <p:extLst>
      <p:ext uri="{BB962C8B-B14F-4D97-AF65-F5344CB8AC3E}">
        <p14:creationId xmlns:p14="http://schemas.microsoft.com/office/powerpoint/2010/main" val="3759978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532292-36B0-4AE2-951C-A4A4E16B629F}" type="slidenum">
              <a:rPr lang="en-GB" smtClean="0"/>
              <a:t>32</a:t>
            </a:fld>
            <a:endParaRPr lang="en-GB"/>
          </a:p>
        </p:txBody>
      </p:sp>
    </p:spTree>
    <p:extLst>
      <p:ext uri="{BB962C8B-B14F-4D97-AF65-F5344CB8AC3E}">
        <p14:creationId xmlns:p14="http://schemas.microsoft.com/office/powerpoint/2010/main" val="1683436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In addition to the traditional questions asked on the questionnaires…</a:t>
            </a:r>
          </a:p>
          <a:p>
            <a:r>
              <a:rPr lang="en-GB" dirty="0"/>
              <a:t>Why we asked for pictures?</a:t>
            </a:r>
          </a:p>
          <a:p>
            <a:r>
              <a:rPr lang="en-GB" dirty="0"/>
              <a:t>Questions may be based on assumptions</a:t>
            </a:r>
          </a:p>
          <a:p>
            <a:r>
              <a:rPr lang="en-GB" dirty="0"/>
              <a:t>Asking for a picture was a means of collecting any additional students thoughts</a:t>
            </a:r>
          </a:p>
          <a:p>
            <a:r>
              <a:rPr lang="en-GB" dirty="0"/>
              <a:t>A blank page to give the opportunity to express thoughts and ideas not previously anticipated</a:t>
            </a:r>
          </a:p>
          <a:p>
            <a:endParaRPr lang="en-GB"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FF0000"/>
                </a:solidFill>
                <a:effectLst/>
                <a:uLnTx/>
                <a:uFillTx/>
                <a:latin typeface="+mn-lt"/>
                <a:ea typeface="+mn-ea"/>
                <a:cs typeface="+mn-cs"/>
              </a:rPr>
              <a:t>Deacon (2000) then asserts that </a:t>
            </a:r>
            <a:r>
              <a:rPr kumimoji="0" lang="en-GB" sz="1500" b="0" i="1" u="none" strike="noStrike" kern="1200" cap="none" spc="0" normalizeH="0" baseline="0" noProof="0" dirty="0">
                <a:ln>
                  <a:noFill/>
                </a:ln>
                <a:solidFill>
                  <a:srgbClr val="FF0000"/>
                </a:solidFill>
                <a:effectLst/>
                <a:uLnTx/>
                <a:uFillTx/>
                <a:latin typeface="+mn-lt"/>
                <a:ea typeface="+mn-ea"/>
                <a:cs typeface="+mn-cs"/>
              </a:rPr>
              <a:t>‘researchers need to find methods that can encapsulate the multi-dimensionality of the human experience’ </a:t>
            </a:r>
            <a:r>
              <a:rPr kumimoji="0" lang="en-GB" sz="1500" b="0" i="0" u="none" strike="noStrike" kern="1200" cap="none" spc="0" normalizeH="0" baseline="0" noProof="0" dirty="0">
                <a:ln>
                  <a:noFill/>
                </a:ln>
                <a:solidFill>
                  <a:srgbClr val="FF0000"/>
                </a:solidFill>
                <a:effectLst/>
                <a:uLnTx/>
                <a:uFillTx/>
                <a:latin typeface="+mn-lt"/>
                <a:ea typeface="+mn-ea"/>
                <a:cs typeface="+mn-cs"/>
              </a:rPr>
              <a:t>and quotes</a:t>
            </a:r>
            <a:r>
              <a:rPr kumimoji="0" lang="en-GB" sz="1500" b="0" i="1" u="none" strike="noStrike" kern="1200" cap="none" spc="0" normalizeH="0" baseline="0" noProof="0" dirty="0">
                <a:ln>
                  <a:noFill/>
                </a:ln>
                <a:solidFill>
                  <a:srgbClr val="FF0000"/>
                </a:solidFill>
                <a:effectLst/>
                <a:uLnTx/>
                <a:uFillTx/>
                <a:latin typeface="+mn-lt"/>
                <a:ea typeface="+mn-ea"/>
                <a:cs typeface="+mn-cs"/>
              </a:rPr>
              <a:t> </a:t>
            </a:r>
            <a:r>
              <a:rPr kumimoji="0" lang="en-GB" sz="1500" b="0" i="0" u="none" strike="noStrike" kern="1200" cap="none" spc="0" normalizeH="0" baseline="0" noProof="0" dirty="0">
                <a:ln>
                  <a:noFill/>
                </a:ln>
                <a:solidFill>
                  <a:srgbClr val="FF0000"/>
                </a:solidFill>
                <a:effectLst/>
                <a:uLnTx/>
                <a:uFillTx/>
                <a:latin typeface="+mn-lt"/>
                <a:ea typeface="+mn-ea"/>
                <a:cs typeface="+mn-cs"/>
              </a:rPr>
              <a:t>Piercy &amp; Thomas (</a:t>
            </a:r>
            <a:r>
              <a:rPr kumimoji="0" lang="en-GB" sz="1500" b="0" i="0" u="sng" strike="noStrike" kern="1200" cap="none" spc="0" normalizeH="0" baseline="0" noProof="0" dirty="0">
                <a:ln>
                  <a:noFill/>
                </a:ln>
                <a:solidFill>
                  <a:srgbClr val="FF0000"/>
                </a:solidFill>
                <a:effectLst/>
                <a:uLnTx/>
                <a:uFillTx/>
                <a:latin typeface="+mn-lt"/>
                <a:ea typeface="+mn-ea"/>
                <a:cs typeface="+mn-cs"/>
                <a:hlinkClick r:id="rId3"/>
              </a:rPr>
              <a:t>1999</a:t>
            </a:r>
            <a:r>
              <a:rPr kumimoji="0" lang="en-GB" sz="1500" b="0" i="0" u="none" strike="noStrike" kern="1200" cap="none" spc="0" normalizeH="0" baseline="0" noProof="0" dirty="0">
                <a:ln>
                  <a:noFill/>
                </a:ln>
                <a:solidFill>
                  <a:srgbClr val="FF0000"/>
                </a:solidFill>
                <a:effectLst/>
                <a:uLnTx/>
                <a:uFillTx/>
                <a:latin typeface="+mn-lt"/>
                <a:ea typeface="+mn-ea"/>
                <a:cs typeface="+mn-cs"/>
              </a:rPr>
              <a:t>) noting the benefits of </a:t>
            </a:r>
            <a:r>
              <a:rPr kumimoji="0" lang="en-GB" sz="1500" b="0" i="1" u="none" strike="noStrike" kern="1200" cap="none" spc="0" normalizeH="0" baseline="0" noProof="0" dirty="0">
                <a:ln>
                  <a:noFill/>
                </a:ln>
                <a:solidFill>
                  <a:srgbClr val="FF0000"/>
                </a:solidFill>
                <a:effectLst/>
                <a:uLnTx/>
                <a:uFillTx/>
                <a:latin typeface="+mn-lt"/>
                <a:ea typeface="+mn-ea"/>
                <a:cs typeface="+mn-cs"/>
              </a:rPr>
              <a:t>‘attempting to reduce the level of the researcher-participant hierarchy and create partnerships between all those involved in the research</a:t>
            </a:r>
            <a:r>
              <a:rPr kumimoji="0" lang="en-GB" sz="1500" b="0" i="0" u="none" strike="noStrike" kern="1200" cap="none" spc="0" normalizeH="0" baseline="0" noProof="0" dirty="0">
                <a:ln>
                  <a:noFill/>
                </a:ln>
                <a:solidFill>
                  <a:srgbClr val="FF0000"/>
                </a:solidFill>
                <a:effectLst/>
                <a:uLnTx/>
                <a:uFillTx/>
                <a:latin typeface="+mn-lt"/>
                <a:ea typeface="+mn-ea"/>
                <a:cs typeface="+mn-cs"/>
              </a:rPr>
              <a:t>’. </a:t>
            </a:r>
          </a:p>
          <a:p>
            <a:endParaRPr lang="en-GB"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FF0000"/>
                </a:solidFill>
                <a:effectLst/>
                <a:uLnTx/>
                <a:uFillTx/>
                <a:latin typeface="+mn-lt"/>
                <a:ea typeface="+mn-ea"/>
                <a:cs typeface="+mn-cs"/>
              </a:rPr>
              <a:t>Deacon (2000) quotes Patton (1997) as stating that </a:t>
            </a:r>
            <a:r>
              <a:rPr kumimoji="0" lang="en-GB" sz="2000" b="0" i="1" u="none" strike="noStrike" kern="1200" cap="none" spc="0" normalizeH="0" baseline="0" noProof="0" dirty="0">
                <a:ln>
                  <a:noFill/>
                </a:ln>
                <a:solidFill>
                  <a:srgbClr val="FF0000"/>
                </a:solidFill>
                <a:effectLst/>
                <a:uLnTx/>
                <a:uFillTx/>
                <a:latin typeface="+mn-lt"/>
                <a:ea typeface="+mn-ea"/>
                <a:cs typeface="+mn-cs"/>
              </a:rPr>
              <a:t>‘In many cases and for many people, research has become routinized to the point that it involves "standard procedures</a:t>
            </a:r>
            <a:r>
              <a:rPr kumimoji="0" lang="en-GB" sz="2000" b="0" i="0" u="none" strike="noStrike" kern="1200" cap="none" spc="0" normalizeH="0" baseline="0" noProof="0" dirty="0">
                <a:ln>
                  <a:noFill/>
                </a:ln>
                <a:solidFill>
                  <a:srgbClr val="FF0000"/>
                </a:solidFill>
                <a:effectLst/>
                <a:uLnTx/>
                <a:uFillTx/>
                <a:latin typeface="+mn-lt"/>
                <a:ea typeface="+mn-ea"/>
                <a:cs typeface="+mn-cs"/>
              </a:rPr>
              <a:t>" and believes that ‘</a:t>
            </a:r>
            <a:r>
              <a:rPr kumimoji="0" lang="en-GB" sz="2000" b="0" i="1" u="none" strike="noStrike" kern="1200" cap="none" spc="0" normalizeH="0" baseline="0" noProof="0" dirty="0">
                <a:ln>
                  <a:noFill/>
                </a:ln>
                <a:solidFill>
                  <a:srgbClr val="FF0000"/>
                </a:solidFill>
                <a:effectLst/>
                <a:uLnTx/>
                <a:uFillTx/>
                <a:latin typeface="+mn-lt"/>
                <a:ea typeface="+mn-ea"/>
                <a:cs typeface="+mn-cs"/>
              </a:rPr>
              <a:t>there is much room for innovation and creativity in the research process</a:t>
            </a:r>
            <a:r>
              <a:rPr kumimoji="0" lang="en-GB" sz="2000" b="0" i="0" u="none" strike="noStrike" kern="1200" cap="none" spc="0" normalizeH="0" baseline="0" noProof="0" dirty="0">
                <a:ln>
                  <a:noFill/>
                </a:ln>
                <a:solidFill>
                  <a:srgbClr val="FF0000"/>
                </a:solidFill>
                <a:effectLst/>
                <a:uLnTx/>
                <a:uFillTx/>
                <a:latin typeface="+mn-lt"/>
                <a:ea typeface="+mn-ea"/>
                <a:cs typeface="+mn-cs"/>
              </a:rPr>
              <a:t>.’ </a:t>
            </a:r>
          </a:p>
          <a:p>
            <a:endParaRPr lang="en-GB" dirty="0"/>
          </a:p>
          <a:p>
            <a:endParaRPr lang="en-GB" dirty="0"/>
          </a:p>
        </p:txBody>
      </p:sp>
      <p:sp>
        <p:nvSpPr>
          <p:cNvPr id="4" name="Slide Number Placeholder 3"/>
          <p:cNvSpPr>
            <a:spLocks noGrp="1"/>
          </p:cNvSpPr>
          <p:nvPr>
            <p:ph type="sldNum" sz="quarter" idx="10"/>
          </p:nvPr>
        </p:nvSpPr>
        <p:spPr/>
        <p:txBody>
          <a:bodyPr/>
          <a:lstStyle/>
          <a:p>
            <a:fld id="{74532292-36B0-4AE2-951C-A4A4E16B629F}" type="slidenum">
              <a:rPr lang="en-GB" smtClean="0"/>
              <a:t>3</a:t>
            </a:fld>
            <a:endParaRPr lang="en-GB"/>
          </a:p>
        </p:txBody>
      </p:sp>
    </p:spTree>
    <p:extLst>
      <p:ext uri="{BB962C8B-B14F-4D97-AF65-F5344CB8AC3E}">
        <p14:creationId xmlns:p14="http://schemas.microsoft.com/office/powerpoint/2010/main" val="3255381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4532292-36B0-4AE2-951C-A4A4E16B629F}" type="slidenum">
              <a:rPr lang="en-GB" smtClean="0"/>
              <a:t>4</a:t>
            </a:fld>
            <a:endParaRPr lang="en-GB"/>
          </a:p>
        </p:txBody>
      </p:sp>
    </p:spTree>
    <p:extLst>
      <p:ext uri="{BB962C8B-B14F-4D97-AF65-F5344CB8AC3E}">
        <p14:creationId xmlns:p14="http://schemas.microsoft.com/office/powerpoint/2010/main" val="2709750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Other similar, less popular, sources of data have been used previously such as critical incident diaries for medical students (</a:t>
            </a:r>
            <a:r>
              <a:rPr lang="en-GB" dirty="0" err="1"/>
              <a:t>Karnelieli</a:t>
            </a:r>
            <a:r>
              <a:rPr lang="en-GB" dirty="0"/>
              <a:t>-Miller et al, 2010) and the life grid (Parry, Thomson and </a:t>
            </a:r>
            <a:r>
              <a:rPr lang="en-GB" dirty="0" err="1"/>
              <a:t>Fowkes</a:t>
            </a:r>
            <a:r>
              <a:rPr lang="en-GB" dirty="0"/>
              <a:t>, 1999) which allows some guidance in order to improve validity. </a:t>
            </a:r>
          </a:p>
          <a:p>
            <a:endParaRPr lang="en-GB" dirty="0"/>
          </a:p>
          <a:p>
            <a:r>
              <a:rPr lang="en-GB" dirty="0"/>
              <a:t>This method of data collection is not a ‘tried and tested’ method (</a:t>
            </a:r>
            <a:r>
              <a:rPr lang="en-GB" dirty="0" err="1"/>
              <a:t>Karnelieli</a:t>
            </a:r>
            <a:r>
              <a:rPr lang="en-GB" dirty="0"/>
              <a:t>-Miller et al, 2010; Parry, Thomson and </a:t>
            </a:r>
            <a:r>
              <a:rPr lang="en-GB" dirty="0" err="1"/>
              <a:t>Fowkes</a:t>
            </a:r>
            <a:r>
              <a:rPr lang="en-GB" dirty="0"/>
              <a:t>, 1999)  . </a:t>
            </a:r>
          </a:p>
          <a:p>
            <a:endParaRPr lang="en-GB" dirty="0"/>
          </a:p>
          <a:p>
            <a:r>
              <a:rPr lang="en-GB" dirty="0"/>
              <a:t>Images have been used and analysed but no consistent approach………….</a:t>
            </a:r>
          </a:p>
          <a:p>
            <a:r>
              <a:rPr lang="en-GB" dirty="0"/>
              <a:t>Establish text discuss the use of visual images however they talk about them as either artefacts or as a means for individuals to generate discussion.</a:t>
            </a:r>
          </a:p>
          <a:p>
            <a:r>
              <a:rPr lang="en-GB" dirty="0"/>
              <a:t>Need literature to explain the difference between what we are doing and what others have done</a:t>
            </a:r>
          </a:p>
          <a:p>
            <a:r>
              <a:rPr lang="en-GB" dirty="0"/>
              <a:t>Pictures are a stand-alone data (isolation but linked to original themes)</a:t>
            </a:r>
          </a:p>
          <a:p>
            <a:r>
              <a:rPr lang="en-GB" dirty="0"/>
              <a:t>Most of the literature use small numbers of participants we have a larger sample size</a:t>
            </a:r>
          </a:p>
          <a:p>
            <a:endParaRPr lang="en-GB" dirty="0"/>
          </a:p>
        </p:txBody>
      </p:sp>
      <p:sp>
        <p:nvSpPr>
          <p:cNvPr id="4" name="Slide Number Placeholder 3"/>
          <p:cNvSpPr>
            <a:spLocks noGrp="1"/>
          </p:cNvSpPr>
          <p:nvPr>
            <p:ph type="sldNum" sz="quarter" idx="10"/>
          </p:nvPr>
        </p:nvSpPr>
        <p:spPr/>
        <p:txBody>
          <a:bodyPr/>
          <a:lstStyle/>
          <a:p>
            <a:fld id="{74532292-36B0-4AE2-951C-A4A4E16B629F}"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094707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a:t>
            </a:r>
            <a:r>
              <a:rPr lang="en-GB" baseline="0" dirty="0"/>
              <a:t> the end of each questionnaire, in addition to the more traditional questions we asked..</a:t>
            </a:r>
            <a:endParaRPr lang="en-GB" dirty="0"/>
          </a:p>
        </p:txBody>
      </p:sp>
      <p:sp>
        <p:nvSpPr>
          <p:cNvPr id="4" name="Slide Number Placeholder 3"/>
          <p:cNvSpPr>
            <a:spLocks noGrp="1"/>
          </p:cNvSpPr>
          <p:nvPr>
            <p:ph type="sldNum" sz="quarter" idx="10"/>
          </p:nvPr>
        </p:nvSpPr>
        <p:spPr/>
        <p:txBody>
          <a:bodyPr/>
          <a:lstStyle/>
          <a:p>
            <a:fld id="{74532292-36B0-4AE2-951C-A4A4E16B629F}" type="slidenum">
              <a:rPr lang="en-GB" smtClean="0"/>
              <a:t>7</a:t>
            </a:fld>
            <a:endParaRPr lang="en-GB"/>
          </a:p>
        </p:txBody>
      </p:sp>
    </p:spTree>
    <p:extLst>
      <p:ext uri="{BB962C8B-B14F-4D97-AF65-F5344CB8AC3E}">
        <p14:creationId xmlns:p14="http://schemas.microsoft.com/office/powerpoint/2010/main" val="3513832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Initial themes;</a:t>
            </a:r>
            <a:r>
              <a:rPr lang="en-GB" baseline="0" dirty="0"/>
              <a:t> </a:t>
            </a:r>
          </a:p>
          <a:p>
            <a:r>
              <a:rPr lang="en-GB" baseline="0" dirty="0"/>
              <a:t>Communication Confidence and Support</a:t>
            </a:r>
            <a:endParaRPr lang="en-GB" dirty="0"/>
          </a:p>
        </p:txBody>
      </p:sp>
      <p:sp>
        <p:nvSpPr>
          <p:cNvPr id="4" name="Slide Number Placeholder 3"/>
          <p:cNvSpPr>
            <a:spLocks noGrp="1"/>
          </p:cNvSpPr>
          <p:nvPr>
            <p:ph type="sldNum" sz="quarter" idx="10"/>
          </p:nvPr>
        </p:nvSpPr>
        <p:spPr/>
        <p:txBody>
          <a:bodyPr/>
          <a:lstStyle/>
          <a:p>
            <a:fld id="{74532292-36B0-4AE2-951C-A4A4E16B629F}" type="slidenum">
              <a:rPr lang="en-GB" smtClean="0"/>
              <a:t>8</a:t>
            </a:fld>
            <a:endParaRPr lang="en-GB"/>
          </a:p>
        </p:txBody>
      </p:sp>
    </p:spTree>
    <p:extLst>
      <p:ext uri="{BB962C8B-B14F-4D97-AF65-F5344CB8AC3E}">
        <p14:creationId xmlns:p14="http://schemas.microsoft.com/office/powerpoint/2010/main" val="2963185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4532292-36B0-4AE2-951C-A4A4E16B629F}" type="slidenum">
              <a:rPr lang="en-GB" smtClean="0"/>
              <a:t>9</a:t>
            </a:fld>
            <a:endParaRPr lang="en-GB"/>
          </a:p>
        </p:txBody>
      </p:sp>
    </p:spTree>
    <p:extLst>
      <p:ext uri="{BB962C8B-B14F-4D97-AF65-F5344CB8AC3E}">
        <p14:creationId xmlns:p14="http://schemas.microsoft.com/office/powerpoint/2010/main" val="2603557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4532292-36B0-4AE2-951C-A4A4E16B629F}" type="slidenum">
              <a:rPr lang="en-GB" smtClean="0"/>
              <a:t>10</a:t>
            </a:fld>
            <a:endParaRPr lang="en-GB"/>
          </a:p>
        </p:txBody>
      </p:sp>
    </p:spTree>
    <p:extLst>
      <p:ext uri="{BB962C8B-B14F-4D97-AF65-F5344CB8AC3E}">
        <p14:creationId xmlns:p14="http://schemas.microsoft.com/office/powerpoint/2010/main" val="1953950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CDD14A-8864-46FB-97B0-0D86704992DC}" type="datetime1">
              <a:rPr lang="en-GB" smtClean="0"/>
              <a:t>29/09/2023</a:t>
            </a:fld>
            <a:endParaRPr lang="en-GB"/>
          </a:p>
        </p:txBody>
      </p:sp>
      <p:sp>
        <p:nvSpPr>
          <p:cNvPr id="5" name="Footer Placeholder 4"/>
          <p:cNvSpPr>
            <a:spLocks noGrp="1"/>
          </p:cNvSpPr>
          <p:nvPr>
            <p:ph type="ftr" sz="quarter" idx="11"/>
          </p:nvPr>
        </p:nvSpPr>
        <p:spPr/>
        <p:txBody>
          <a:bodyPr/>
          <a:lstStyle/>
          <a:p>
            <a:r>
              <a:rPr lang="en-GB"/>
              <a:t>EDULearn 2023                                   </a:t>
            </a:r>
          </a:p>
        </p:txBody>
      </p:sp>
      <p:sp>
        <p:nvSpPr>
          <p:cNvPr id="6" name="Slide Number Placeholder 5"/>
          <p:cNvSpPr>
            <a:spLocks noGrp="1"/>
          </p:cNvSpPr>
          <p:nvPr>
            <p:ph type="sldNum" sz="quarter" idx="12"/>
          </p:nvPr>
        </p:nvSpPr>
        <p:spPr/>
        <p:txBody>
          <a:bodyPr/>
          <a:lstStyle/>
          <a:p>
            <a:fld id="{8BD4DF45-CC8B-4A0B-996C-63025A296846}" type="slidenum">
              <a:rPr lang="en-GB" smtClean="0"/>
              <a:t>‹#›</a:t>
            </a:fld>
            <a:endParaRPr lang="en-GB"/>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146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4C1B2-4975-49D4-A1FA-3089851F7C8C}" type="datetime1">
              <a:rPr lang="en-GB" smtClean="0"/>
              <a:t>29/09/2023</a:t>
            </a:fld>
            <a:endParaRPr lang="en-GB"/>
          </a:p>
        </p:txBody>
      </p:sp>
      <p:sp>
        <p:nvSpPr>
          <p:cNvPr id="5" name="Footer Placeholder 4"/>
          <p:cNvSpPr>
            <a:spLocks noGrp="1"/>
          </p:cNvSpPr>
          <p:nvPr>
            <p:ph type="ftr" sz="quarter" idx="11"/>
          </p:nvPr>
        </p:nvSpPr>
        <p:spPr/>
        <p:txBody>
          <a:bodyPr/>
          <a:lstStyle/>
          <a:p>
            <a:r>
              <a:rPr lang="en-GB"/>
              <a:t>EDULearn 2023                                   </a:t>
            </a:r>
          </a:p>
        </p:txBody>
      </p:sp>
      <p:sp>
        <p:nvSpPr>
          <p:cNvPr id="6" name="Slide Number Placeholder 5"/>
          <p:cNvSpPr>
            <a:spLocks noGrp="1"/>
          </p:cNvSpPr>
          <p:nvPr>
            <p:ph type="sldNum" sz="quarter" idx="12"/>
          </p:nvPr>
        </p:nvSpPr>
        <p:spPr/>
        <p:txBody>
          <a:bodyPr/>
          <a:lstStyle/>
          <a:p>
            <a:fld id="{8BD4DF45-CC8B-4A0B-996C-63025A296846}" type="slidenum">
              <a:rPr lang="en-GB" smtClean="0"/>
              <a:t>‹#›</a:t>
            </a:fld>
            <a:endParaRPr lang="en-GB"/>
          </a:p>
        </p:txBody>
      </p:sp>
    </p:spTree>
    <p:extLst>
      <p:ext uri="{BB962C8B-B14F-4D97-AF65-F5344CB8AC3E}">
        <p14:creationId xmlns:p14="http://schemas.microsoft.com/office/powerpoint/2010/main" val="1303847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2" y="414782"/>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BF4580-E2ED-43DB-89B5-6CA579A99D45}" type="datetime1">
              <a:rPr lang="en-GB" smtClean="0"/>
              <a:t>29/09/2023</a:t>
            </a:fld>
            <a:endParaRPr lang="en-GB"/>
          </a:p>
        </p:txBody>
      </p:sp>
      <p:sp>
        <p:nvSpPr>
          <p:cNvPr id="5" name="Footer Placeholder 4"/>
          <p:cNvSpPr>
            <a:spLocks noGrp="1"/>
          </p:cNvSpPr>
          <p:nvPr>
            <p:ph type="ftr" sz="quarter" idx="11"/>
          </p:nvPr>
        </p:nvSpPr>
        <p:spPr/>
        <p:txBody>
          <a:bodyPr/>
          <a:lstStyle/>
          <a:p>
            <a:r>
              <a:rPr lang="en-GB"/>
              <a:t>EDULearn 2023                                   </a:t>
            </a:r>
          </a:p>
        </p:txBody>
      </p:sp>
      <p:sp>
        <p:nvSpPr>
          <p:cNvPr id="6" name="Slide Number Placeholder 5"/>
          <p:cNvSpPr>
            <a:spLocks noGrp="1"/>
          </p:cNvSpPr>
          <p:nvPr>
            <p:ph type="sldNum" sz="quarter" idx="12"/>
          </p:nvPr>
        </p:nvSpPr>
        <p:spPr/>
        <p:txBody>
          <a:bodyPr/>
          <a:lstStyle/>
          <a:p>
            <a:fld id="{8BD4DF45-CC8B-4A0B-996C-63025A296846}" type="slidenum">
              <a:rPr lang="en-GB" smtClean="0"/>
              <a:t>‹#›</a:t>
            </a:fld>
            <a:endParaRPr lang="en-GB"/>
          </a:p>
        </p:txBody>
      </p:sp>
    </p:spTree>
    <p:extLst>
      <p:ext uri="{BB962C8B-B14F-4D97-AF65-F5344CB8AC3E}">
        <p14:creationId xmlns:p14="http://schemas.microsoft.com/office/powerpoint/2010/main" val="3412886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06B9FE-5A75-4729-8710-B228A44372B9}" type="datetime1">
              <a:rPr lang="en-GB" smtClean="0"/>
              <a:t>29/09/2023</a:t>
            </a:fld>
            <a:endParaRPr lang="en-GB"/>
          </a:p>
        </p:txBody>
      </p:sp>
      <p:sp>
        <p:nvSpPr>
          <p:cNvPr id="5" name="Footer Placeholder 4"/>
          <p:cNvSpPr>
            <a:spLocks noGrp="1"/>
          </p:cNvSpPr>
          <p:nvPr>
            <p:ph type="ftr" sz="quarter" idx="11"/>
          </p:nvPr>
        </p:nvSpPr>
        <p:spPr/>
        <p:txBody>
          <a:bodyPr/>
          <a:lstStyle/>
          <a:p>
            <a:r>
              <a:rPr lang="en-GB"/>
              <a:t>EDULearn 2023                                   </a:t>
            </a:r>
          </a:p>
        </p:txBody>
      </p:sp>
      <p:sp>
        <p:nvSpPr>
          <p:cNvPr id="6" name="Slide Number Placeholder 5"/>
          <p:cNvSpPr>
            <a:spLocks noGrp="1"/>
          </p:cNvSpPr>
          <p:nvPr>
            <p:ph type="sldNum" sz="quarter" idx="12"/>
          </p:nvPr>
        </p:nvSpPr>
        <p:spPr/>
        <p:txBody>
          <a:bodyPr/>
          <a:lstStyle/>
          <a:p>
            <a:fld id="{8BD4DF45-CC8B-4A0B-996C-63025A296846}" type="slidenum">
              <a:rPr lang="en-GB" smtClean="0"/>
              <a:t>‹#›</a:t>
            </a:fld>
            <a:endParaRPr lang="en-GB"/>
          </a:p>
        </p:txBody>
      </p:sp>
    </p:spTree>
    <p:extLst>
      <p:ext uri="{BB962C8B-B14F-4D97-AF65-F5344CB8AC3E}">
        <p14:creationId xmlns:p14="http://schemas.microsoft.com/office/powerpoint/2010/main" val="641295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9894175-104F-436B-87E2-8F851D628FF8}" type="datetime1">
              <a:rPr lang="en-GB" smtClean="0"/>
              <a:t>29/09/2023</a:t>
            </a:fld>
            <a:endParaRPr lang="en-GB"/>
          </a:p>
        </p:txBody>
      </p:sp>
      <p:sp>
        <p:nvSpPr>
          <p:cNvPr id="5" name="Footer Placeholder 4"/>
          <p:cNvSpPr>
            <a:spLocks noGrp="1"/>
          </p:cNvSpPr>
          <p:nvPr>
            <p:ph type="ftr" sz="quarter" idx="11"/>
          </p:nvPr>
        </p:nvSpPr>
        <p:spPr/>
        <p:txBody>
          <a:bodyPr/>
          <a:lstStyle/>
          <a:p>
            <a:r>
              <a:rPr lang="en-GB"/>
              <a:t>EDULearn 2023                                   </a:t>
            </a:r>
          </a:p>
        </p:txBody>
      </p:sp>
      <p:sp>
        <p:nvSpPr>
          <p:cNvPr id="6" name="Slide Number Placeholder 5"/>
          <p:cNvSpPr>
            <a:spLocks noGrp="1"/>
          </p:cNvSpPr>
          <p:nvPr>
            <p:ph type="sldNum" sz="quarter" idx="12"/>
          </p:nvPr>
        </p:nvSpPr>
        <p:spPr/>
        <p:txBody>
          <a:bodyPr/>
          <a:lstStyle/>
          <a:p>
            <a:fld id="{8BD4DF45-CC8B-4A0B-996C-63025A296846}" type="slidenum">
              <a:rPr lang="en-GB" smtClean="0"/>
              <a:t>‹#›</a:t>
            </a:fld>
            <a:endParaRPr lang="en-GB"/>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985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F0C43A-E657-4632-B27A-722FE2334121}" type="datetime1">
              <a:rPr lang="en-GB" smtClean="0"/>
              <a:t>29/09/2023</a:t>
            </a:fld>
            <a:endParaRPr lang="en-GB"/>
          </a:p>
        </p:txBody>
      </p:sp>
      <p:sp>
        <p:nvSpPr>
          <p:cNvPr id="6" name="Footer Placeholder 5"/>
          <p:cNvSpPr>
            <a:spLocks noGrp="1"/>
          </p:cNvSpPr>
          <p:nvPr>
            <p:ph type="ftr" sz="quarter" idx="11"/>
          </p:nvPr>
        </p:nvSpPr>
        <p:spPr/>
        <p:txBody>
          <a:bodyPr/>
          <a:lstStyle/>
          <a:p>
            <a:r>
              <a:rPr lang="en-GB"/>
              <a:t>EDULearn 2023                                   </a:t>
            </a:r>
          </a:p>
        </p:txBody>
      </p:sp>
      <p:sp>
        <p:nvSpPr>
          <p:cNvPr id="7" name="Slide Number Placeholder 6"/>
          <p:cNvSpPr>
            <a:spLocks noGrp="1"/>
          </p:cNvSpPr>
          <p:nvPr>
            <p:ph type="sldNum" sz="quarter" idx="12"/>
          </p:nvPr>
        </p:nvSpPr>
        <p:spPr/>
        <p:txBody>
          <a:bodyPr/>
          <a:lstStyle/>
          <a:p>
            <a:fld id="{8BD4DF45-CC8B-4A0B-996C-63025A296846}" type="slidenum">
              <a:rPr lang="en-GB" smtClean="0"/>
              <a:t>‹#›</a:t>
            </a:fld>
            <a:endParaRPr lang="en-GB"/>
          </a:p>
        </p:txBody>
      </p:sp>
    </p:spTree>
    <p:extLst>
      <p:ext uri="{BB962C8B-B14F-4D97-AF65-F5344CB8AC3E}">
        <p14:creationId xmlns:p14="http://schemas.microsoft.com/office/powerpoint/2010/main" val="1148960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8275D7-6513-4330-ADB1-B652D8C09D1E}" type="datetime1">
              <a:rPr lang="en-GB" smtClean="0"/>
              <a:t>29/09/2023</a:t>
            </a:fld>
            <a:endParaRPr lang="en-GB"/>
          </a:p>
        </p:txBody>
      </p:sp>
      <p:sp>
        <p:nvSpPr>
          <p:cNvPr id="8" name="Footer Placeholder 7"/>
          <p:cNvSpPr>
            <a:spLocks noGrp="1"/>
          </p:cNvSpPr>
          <p:nvPr>
            <p:ph type="ftr" sz="quarter" idx="11"/>
          </p:nvPr>
        </p:nvSpPr>
        <p:spPr/>
        <p:txBody>
          <a:bodyPr/>
          <a:lstStyle/>
          <a:p>
            <a:r>
              <a:rPr lang="en-GB"/>
              <a:t>EDULearn 2023                                   </a:t>
            </a:r>
          </a:p>
        </p:txBody>
      </p:sp>
      <p:sp>
        <p:nvSpPr>
          <p:cNvPr id="9" name="Slide Number Placeholder 8"/>
          <p:cNvSpPr>
            <a:spLocks noGrp="1"/>
          </p:cNvSpPr>
          <p:nvPr>
            <p:ph type="sldNum" sz="quarter" idx="12"/>
          </p:nvPr>
        </p:nvSpPr>
        <p:spPr/>
        <p:txBody>
          <a:bodyPr/>
          <a:lstStyle/>
          <a:p>
            <a:fld id="{8BD4DF45-CC8B-4A0B-996C-63025A296846}" type="slidenum">
              <a:rPr lang="en-GB" smtClean="0"/>
              <a:t>‹#›</a:t>
            </a:fld>
            <a:endParaRPr lang="en-GB"/>
          </a:p>
        </p:txBody>
      </p:sp>
    </p:spTree>
    <p:extLst>
      <p:ext uri="{BB962C8B-B14F-4D97-AF65-F5344CB8AC3E}">
        <p14:creationId xmlns:p14="http://schemas.microsoft.com/office/powerpoint/2010/main" val="3916530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79FEE7-1A95-428B-BE16-4F308BFDE920}" type="datetime1">
              <a:rPr lang="en-GB" smtClean="0"/>
              <a:t>29/09/2023</a:t>
            </a:fld>
            <a:endParaRPr lang="en-GB"/>
          </a:p>
        </p:txBody>
      </p:sp>
      <p:sp>
        <p:nvSpPr>
          <p:cNvPr id="4" name="Footer Placeholder 3"/>
          <p:cNvSpPr>
            <a:spLocks noGrp="1"/>
          </p:cNvSpPr>
          <p:nvPr>
            <p:ph type="ftr" sz="quarter" idx="11"/>
          </p:nvPr>
        </p:nvSpPr>
        <p:spPr/>
        <p:txBody>
          <a:bodyPr/>
          <a:lstStyle/>
          <a:p>
            <a:r>
              <a:rPr lang="en-GB"/>
              <a:t>EDULearn 2023                                   </a:t>
            </a:r>
          </a:p>
        </p:txBody>
      </p:sp>
      <p:sp>
        <p:nvSpPr>
          <p:cNvPr id="5" name="Slide Number Placeholder 4"/>
          <p:cNvSpPr>
            <a:spLocks noGrp="1"/>
          </p:cNvSpPr>
          <p:nvPr>
            <p:ph type="sldNum" sz="quarter" idx="12"/>
          </p:nvPr>
        </p:nvSpPr>
        <p:spPr/>
        <p:txBody>
          <a:bodyPr/>
          <a:lstStyle/>
          <a:p>
            <a:fld id="{8BD4DF45-CC8B-4A0B-996C-63025A296846}" type="slidenum">
              <a:rPr lang="en-GB" smtClean="0"/>
              <a:t>‹#›</a:t>
            </a:fld>
            <a:endParaRPr lang="en-GB"/>
          </a:p>
        </p:txBody>
      </p:sp>
    </p:spTree>
    <p:extLst>
      <p:ext uri="{BB962C8B-B14F-4D97-AF65-F5344CB8AC3E}">
        <p14:creationId xmlns:p14="http://schemas.microsoft.com/office/powerpoint/2010/main" val="1616064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384A811-01E5-4592-BEF9-90340D34F382}" type="datetime1">
              <a:rPr lang="en-GB" smtClean="0"/>
              <a:t>29/09/2023</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GB"/>
              <a:t>EDULearn 2023                                   </a:t>
            </a:r>
          </a:p>
        </p:txBody>
      </p:sp>
      <p:sp>
        <p:nvSpPr>
          <p:cNvPr id="9" name="Slide Number Placeholder 8"/>
          <p:cNvSpPr>
            <a:spLocks noGrp="1"/>
          </p:cNvSpPr>
          <p:nvPr>
            <p:ph type="sldNum" sz="quarter" idx="12"/>
          </p:nvPr>
        </p:nvSpPr>
        <p:spPr/>
        <p:txBody>
          <a:bodyPr/>
          <a:lstStyle/>
          <a:p>
            <a:fld id="{8BD4DF45-CC8B-4A0B-996C-63025A296846}" type="slidenum">
              <a:rPr lang="en-GB" smtClean="0"/>
              <a:t>‹#›</a:t>
            </a:fld>
            <a:endParaRPr lang="en-GB"/>
          </a:p>
        </p:txBody>
      </p:sp>
    </p:spTree>
    <p:extLst>
      <p:ext uri="{BB962C8B-B14F-4D97-AF65-F5344CB8AC3E}">
        <p14:creationId xmlns:p14="http://schemas.microsoft.com/office/powerpoint/2010/main" val="978040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9"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465514" y="6459789"/>
            <a:ext cx="2618511" cy="365125"/>
          </a:xfrm>
        </p:spPr>
        <p:txBody>
          <a:bodyPr/>
          <a:lstStyle>
            <a:lvl1pPr algn="l">
              <a:defRPr/>
            </a:lvl1pPr>
          </a:lstStyle>
          <a:p>
            <a:fld id="{7B1ACA9C-7A40-47C2-B57B-D09C6B55A352}" type="datetime1">
              <a:rPr lang="en-GB" smtClean="0"/>
              <a:t>29/09/2023</a:t>
            </a:fld>
            <a:endParaRPr lang="en-GB"/>
          </a:p>
        </p:txBody>
      </p:sp>
      <p:sp>
        <p:nvSpPr>
          <p:cNvPr id="6" name="Footer Placeholder 5"/>
          <p:cNvSpPr>
            <a:spLocks noGrp="1"/>
          </p:cNvSpPr>
          <p:nvPr>
            <p:ph type="ftr" sz="quarter" idx="11"/>
          </p:nvPr>
        </p:nvSpPr>
        <p:spPr>
          <a:xfrm>
            <a:off x="4800600" y="6459789"/>
            <a:ext cx="4648200" cy="365125"/>
          </a:xfrm>
        </p:spPr>
        <p:txBody>
          <a:bodyPr/>
          <a:lstStyle>
            <a:lvl1pPr algn="l">
              <a:defRPr>
                <a:solidFill>
                  <a:schemeClr val="tx2"/>
                </a:solidFill>
              </a:defRPr>
            </a:lvl1pPr>
          </a:lstStyle>
          <a:p>
            <a:r>
              <a:rPr lang="en-GB"/>
              <a:t>EDULearn 2023                                   </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BD4DF45-CC8B-4A0B-996C-63025A296846}" type="slidenum">
              <a:rPr lang="en-GB" smtClean="0"/>
              <a:t>‹#›</a:t>
            </a:fld>
            <a:endParaRPr lang="en-GB"/>
          </a:p>
        </p:txBody>
      </p:sp>
    </p:spTree>
    <p:extLst>
      <p:ext uri="{BB962C8B-B14F-4D97-AF65-F5344CB8AC3E}">
        <p14:creationId xmlns:p14="http://schemas.microsoft.com/office/powerpoint/2010/main" val="1900715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8"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8"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F680FF2-9916-4CE0-8D4C-C4BDBE3E1B87}" type="datetime1">
              <a:rPr lang="en-GB" smtClean="0"/>
              <a:t>29/09/2023</a:t>
            </a:fld>
            <a:endParaRPr lang="en-GB"/>
          </a:p>
        </p:txBody>
      </p:sp>
      <p:sp>
        <p:nvSpPr>
          <p:cNvPr id="6" name="Footer Placeholder 5"/>
          <p:cNvSpPr>
            <a:spLocks noGrp="1"/>
          </p:cNvSpPr>
          <p:nvPr>
            <p:ph type="ftr" sz="quarter" idx="11"/>
          </p:nvPr>
        </p:nvSpPr>
        <p:spPr/>
        <p:txBody>
          <a:bodyPr/>
          <a:lstStyle/>
          <a:p>
            <a:r>
              <a:rPr lang="en-GB"/>
              <a:t>EDULearn 2023                                   </a:t>
            </a:r>
          </a:p>
        </p:txBody>
      </p:sp>
      <p:sp>
        <p:nvSpPr>
          <p:cNvPr id="7" name="Slide Number Placeholder 6"/>
          <p:cNvSpPr>
            <a:spLocks noGrp="1"/>
          </p:cNvSpPr>
          <p:nvPr>
            <p:ph type="sldNum" sz="quarter" idx="12"/>
          </p:nvPr>
        </p:nvSpPr>
        <p:spPr/>
        <p:txBody>
          <a:bodyPr/>
          <a:lstStyle/>
          <a:p>
            <a:fld id="{8BD4DF45-CC8B-4A0B-996C-63025A296846}" type="slidenum">
              <a:rPr lang="en-GB" smtClean="0"/>
              <a:t>‹#›</a:t>
            </a:fld>
            <a:endParaRPr lang="en-GB"/>
          </a:p>
        </p:txBody>
      </p:sp>
    </p:spTree>
    <p:extLst>
      <p:ext uri="{BB962C8B-B14F-4D97-AF65-F5344CB8AC3E}">
        <p14:creationId xmlns:p14="http://schemas.microsoft.com/office/powerpoint/2010/main" val="1282376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7"/>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3" y="6459789"/>
            <a:ext cx="2472271" cy="365125"/>
          </a:xfrm>
          <a:prstGeom prst="rect">
            <a:avLst/>
          </a:prstGeom>
        </p:spPr>
        <p:txBody>
          <a:bodyPr vert="horz" lIns="91440" tIns="45720" rIns="91440" bIns="45720" rtlCol="0" anchor="ctr"/>
          <a:lstStyle>
            <a:lvl1pPr algn="l">
              <a:defRPr sz="900">
                <a:solidFill>
                  <a:srgbClr val="FFFFFF"/>
                </a:solidFill>
              </a:defRPr>
            </a:lvl1pPr>
          </a:lstStyle>
          <a:p>
            <a:fld id="{8E73A9A7-3214-4098-A030-4E74481A0AC8}" type="datetime1">
              <a:rPr lang="en-GB" smtClean="0"/>
              <a:t>29/09/2023</a:t>
            </a:fld>
            <a:endParaRPr lang="en-GB"/>
          </a:p>
        </p:txBody>
      </p:sp>
      <p:sp>
        <p:nvSpPr>
          <p:cNvPr id="5" name="Footer Placeholder 4"/>
          <p:cNvSpPr>
            <a:spLocks noGrp="1"/>
          </p:cNvSpPr>
          <p:nvPr>
            <p:ph type="ftr" sz="quarter" idx="3"/>
          </p:nvPr>
        </p:nvSpPr>
        <p:spPr>
          <a:xfrm>
            <a:off x="3686187" y="6459789"/>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GB"/>
              <a:t>EDULearn 2023                                   </a:t>
            </a:r>
          </a:p>
        </p:txBody>
      </p:sp>
      <p:sp>
        <p:nvSpPr>
          <p:cNvPr id="6" name="Slide Number Placeholder 5"/>
          <p:cNvSpPr>
            <a:spLocks noGrp="1"/>
          </p:cNvSpPr>
          <p:nvPr>
            <p:ph type="sldNum" sz="quarter" idx="4"/>
          </p:nvPr>
        </p:nvSpPr>
        <p:spPr>
          <a:xfrm>
            <a:off x="9900461" y="6459789"/>
            <a:ext cx="1312025" cy="365125"/>
          </a:xfrm>
          <a:prstGeom prst="rect">
            <a:avLst/>
          </a:prstGeom>
        </p:spPr>
        <p:txBody>
          <a:bodyPr vert="horz" lIns="91440" tIns="45720" rIns="91440" bIns="45720" rtlCol="0" anchor="ctr"/>
          <a:lstStyle>
            <a:lvl1pPr algn="r">
              <a:defRPr sz="1051">
                <a:solidFill>
                  <a:srgbClr val="FFFFFF"/>
                </a:solidFill>
              </a:defRPr>
            </a:lvl1pPr>
          </a:lstStyle>
          <a:p>
            <a:fld id="{8BD4DF45-CC8B-4A0B-996C-63025A296846}"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19925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14.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18.emf"/><Relationship Id="rId4" Type="http://schemas.openxmlformats.org/officeDocument/2006/relationships/image" Target="../media/image17.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20.emf"/><Relationship Id="rId4" Type="http://schemas.openxmlformats.org/officeDocument/2006/relationships/image" Target="../media/image19.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mailto:c.fletcher@liverpool.ac.uk" TargetMode="External"/><Relationship Id="rId5" Type="http://schemas.openxmlformats.org/officeDocument/2006/relationships/hyperlink" Target="mailto:cgordon@liverpool.ac.uk" TargetMode="External"/><Relationship Id="rId4"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3.png"/><Relationship Id="rId10" Type="http://schemas.openxmlformats.org/officeDocument/2006/relationships/diagramData" Target="../diagrams/data2.xml"/><Relationship Id="rId4" Type="http://schemas.openxmlformats.org/officeDocument/2006/relationships/notesSlide" Target="../notesSlides/notesSlide4.xml"/><Relationship Id="rId9" Type="http://schemas.microsoft.com/office/2007/relationships/diagramDrawing" Target="../diagrams/drawing1.xml"/><Relationship Id="rId14"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8.xml"/><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3391" y="1378395"/>
            <a:ext cx="10192895" cy="2387600"/>
          </a:xfrm>
        </p:spPr>
        <p:txBody>
          <a:bodyPr>
            <a:normAutofit/>
          </a:bodyPr>
          <a:lstStyle/>
          <a:p>
            <a:pPr>
              <a:spcAft>
                <a:spcPts val="1200"/>
              </a:spcAft>
            </a:pPr>
            <a:r>
              <a:rPr lang="en-GB" sz="2800" b="1" i="0" dirty="0">
                <a:solidFill>
                  <a:srgbClr val="000000"/>
                </a:solidFill>
                <a:effectLst/>
                <a:latin typeface="Open Sans" panose="020B0606030504020204" pitchFamily="34" charset="0"/>
              </a:rPr>
              <a:t>PICTURE THIS: EVALUATING HEALTHCARE EDUCATION USING STUDENT GENERATED PICTORIAL DATA</a:t>
            </a:r>
            <a:br>
              <a:rPr lang="en-GB" sz="3600" dirty="0"/>
            </a:br>
            <a:endParaRPr lang="en-GB" sz="3600" dirty="0"/>
          </a:p>
        </p:txBody>
      </p:sp>
      <p:sp>
        <p:nvSpPr>
          <p:cNvPr id="3" name="Subtitle 2"/>
          <p:cNvSpPr>
            <a:spLocks noGrp="1"/>
          </p:cNvSpPr>
          <p:nvPr>
            <p:ph type="subTitle" idx="1"/>
          </p:nvPr>
        </p:nvSpPr>
        <p:spPr>
          <a:xfrm>
            <a:off x="1153391" y="4735896"/>
            <a:ext cx="9514609" cy="916760"/>
          </a:xfrm>
        </p:spPr>
        <p:txBody>
          <a:bodyPr>
            <a:normAutofit fontScale="77500" lnSpcReduction="20000"/>
          </a:bodyPr>
          <a:lstStyle/>
          <a:p>
            <a:r>
              <a:rPr lang="en-GB" sz="1600" dirty="0"/>
              <a:t>Cath Gordon DCR(T) PgCert MA SFHEA</a:t>
            </a:r>
          </a:p>
          <a:p>
            <a:r>
              <a:rPr lang="en-GB" sz="1600" dirty="0"/>
              <a:t>Cathy Fletcher RN MA (LTHE) SFHEA</a:t>
            </a:r>
          </a:p>
          <a:p>
            <a:r>
              <a:rPr lang="en-GB" sz="1600" dirty="0"/>
              <a:t>    </a:t>
            </a:r>
          </a:p>
          <a:p>
            <a:endParaRPr lang="en-GB"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7681" y="414242"/>
            <a:ext cx="4168605" cy="1928305"/>
          </a:xfrm>
          <a:prstGeom prst="rect">
            <a:avLst/>
          </a:prstGeom>
        </p:spPr>
      </p:pic>
      <p:pic>
        <p:nvPicPr>
          <p:cNvPr id="18" name="Audio 17">
            <a:hlinkClick r:id="" action="ppaction://media"/>
            <a:extLst>
              <a:ext uri="{FF2B5EF4-FFF2-40B4-BE49-F238E27FC236}">
                <a16:creationId xmlns:a16="http://schemas.microsoft.com/office/drawing/2014/main" id="{2ECE219B-AFE7-A4D9-5962-DD8D01D0831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04686825"/>
      </p:ext>
    </p:extLst>
  </p:cSld>
  <p:clrMapOvr>
    <a:masterClrMapping/>
  </p:clrMapOvr>
  <mc:AlternateContent xmlns:mc="http://schemas.openxmlformats.org/markup-compatibility/2006" xmlns:p14="http://schemas.microsoft.com/office/powerpoint/2010/main">
    <mc:Choice Requires="p14">
      <p:transition spd="slow" p14:dur="2000" advTm="22211"/>
    </mc:Choice>
    <mc:Fallback xmlns="">
      <p:transition spd="slow" advTm="22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97280" y="1458468"/>
            <a:ext cx="10058400" cy="3566160"/>
          </a:xfrm>
        </p:spPr>
        <p:txBody>
          <a:bodyPr>
            <a:normAutofit/>
          </a:bodyPr>
          <a:lstStyle/>
          <a:p>
            <a:r>
              <a:rPr lang="en-GB" dirty="0"/>
              <a:t>To illustrate our process…………</a:t>
            </a:r>
            <a:br>
              <a:rPr lang="en-GB" dirty="0"/>
            </a:br>
            <a:endParaRPr lang="en-GB" dirty="0"/>
          </a:p>
        </p:txBody>
      </p:sp>
      <p:sp>
        <p:nvSpPr>
          <p:cNvPr id="2" name="Footer Placeholder 1"/>
          <p:cNvSpPr>
            <a:spLocks noGrp="1"/>
          </p:cNvSpPr>
          <p:nvPr>
            <p:ph type="ftr" sz="quarter" idx="11"/>
          </p:nvPr>
        </p:nvSpPr>
        <p:spPr/>
        <p:txBody>
          <a:bodyPr/>
          <a:lstStyle/>
          <a:p>
            <a:r>
              <a:rPr lang="en-GB"/>
              <a:t>EDULearn 2023                                   </a:t>
            </a:r>
          </a:p>
        </p:txBody>
      </p:sp>
      <p:sp>
        <p:nvSpPr>
          <p:cNvPr id="3" name="Slide Number Placeholder 2"/>
          <p:cNvSpPr>
            <a:spLocks noGrp="1"/>
          </p:cNvSpPr>
          <p:nvPr>
            <p:ph type="sldNum" sz="quarter" idx="12"/>
          </p:nvPr>
        </p:nvSpPr>
        <p:spPr/>
        <p:txBody>
          <a:bodyPr/>
          <a:lstStyle/>
          <a:p>
            <a:fld id="{8BD4DF45-CC8B-4A0B-996C-63025A296846}" type="slidenum">
              <a:rPr lang="en-GB" smtClean="0"/>
              <a:t>10</a:t>
            </a:fld>
            <a:endParaRPr lang="en-GB"/>
          </a:p>
        </p:txBody>
      </p:sp>
      <p:pic>
        <p:nvPicPr>
          <p:cNvPr id="59" name="Audio 58">
            <a:hlinkClick r:id="" action="ppaction://media"/>
            <a:extLst>
              <a:ext uri="{FF2B5EF4-FFF2-40B4-BE49-F238E27FC236}">
                <a16:creationId xmlns:a16="http://schemas.microsoft.com/office/drawing/2014/main" id="{C33FB50E-CE6D-85C5-846B-EDE006AC89B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10566560"/>
      </p:ext>
    </p:extLst>
  </p:cSld>
  <p:clrMapOvr>
    <a:masterClrMapping/>
  </p:clrMapOvr>
  <mc:AlternateContent xmlns:mc="http://schemas.openxmlformats.org/markup-compatibility/2006" xmlns:p14="http://schemas.microsoft.com/office/powerpoint/2010/main">
    <mc:Choice Requires="p14">
      <p:transition spd="slow" p14:dur="2000" advTm="8972"/>
    </mc:Choice>
    <mc:Fallback xmlns="">
      <p:transition spd="slow" advTm="8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Consensus-Analysis </a:t>
            </a:r>
          </a:p>
        </p:txBody>
      </p:sp>
      <p:sp>
        <p:nvSpPr>
          <p:cNvPr id="3" name="Rectangle 2"/>
          <p:cNvSpPr/>
          <p:nvPr/>
        </p:nvSpPr>
        <p:spPr>
          <a:xfrm>
            <a:off x="3437132" y="5475474"/>
            <a:ext cx="5317738" cy="461665"/>
          </a:xfrm>
          <a:prstGeom prst="rect">
            <a:avLst/>
          </a:prstGeom>
        </p:spPr>
        <p:txBody>
          <a:bodyPr wrap="none">
            <a:spAutoFit/>
          </a:bodyPr>
          <a:lstStyle/>
          <a:p>
            <a:pPr algn="ctr"/>
            <a:r>
              <a:rPr lang="en-GB" sz="2400" dirty="0"/>
              <a:t>Radiotherapy RT1 09 (first questionnaire)</a:t>
            </a:r>
          </a:p>
        </p:txBody>
      </p:sp>
      <p:pic>
        <p:nvPicPr>
          <p:cNvPr id="5" name="Picture 4"/>
          <p:cNvPicPr>
            <a:picLocks noChangeAspect="1"/>
          </p:cNvPicPr>
          <p:nvPr/>
        </p:nvPicPr>
        <p:blipFill rotWithShape="1">
          <a:blip r:embed="rId5"/>
          <a:srcRect r="12006"/>
          <a:stretch/>
        </p:blipFill>
        <p:spPr>
          <a:xfrm>
            <a:off x="1769947" y="2354437"/>
            <a:ext cx="8999653" cy="2766200"/>
          </a:xfrm>
          <a:prstGeom prst="rect">
            <a:avLst/>
          </a:prstGeom>
          <a:ln w="50800">
            <a:solidFill>
              <a:schemeClr val="tx1"/>
            </a:solidFill>
          </a:ln>
        </p:spPr>
      </p:pic>
      <p:sp>
        <p:nvSpPr>
          <p:cNvPr id="4" name="Footer Placeholder 3"/>
          <p:cNvSpPr>
            <a:spLocks noGrp="1"/>
          </p:cNvSpPr>
          <p:nvPr>
            <p:ph type="ftr" sz="quarter" idx="11"/>
          </p:nvPr>
        </p:nvSpPr>
        <p:spPr/>
        <p:txBody>
          <a:bodyPr/>
          <a:lstStyle/>
          <a:p>
            <a:r>
              <a:rPr lang="en-GB"/>
              <a:t>EDULearn 2023                                   </a:t>
            </a:r>
          </a:p>
        </p:txBody>
      </p:sp>
      <p:sp>
        <p:nvSpPr>
          <p:cNvPr id="6" name="Slide Number Placeholder 5"/>
          <p:cNvSpPr>
            <a:spLocks noGrp="1"/>
          </p:cNvSpPr>
          <p:nvPr>
            <p:ph type="sldNum" sz="quarter" idx="12"/>
          </p:nvPr>
        </p:nvSpPr>
        <p:spPr/>
        <p:txBody>
          <a:bodyPr/>
          <a:lstStyle/>
          <a:p>
            <a:fld id="{8BD4DF45-CC8B-4A0B-996C-63025A296846}" type="slidenum">
              <a:rPr lang="en-GB" smtClean="0"/>
              <a:t>11</a:t>
            </a:fld>
            <a:endParaRPr lang="en-GB"/>
          </a:p>
        </p:txBody>
      </p:sp>
      <p:pic>
        <p:nvPicPr>
          <p:cNvPr id="105" name="Audio 104">
            <a:hlinkClick r:id="" action="ppaction://media"/>
            <a:extLst>
              <a:ext uri="{FF2B5EF4-FFF2-40B4-BE49-F238E27FC236}">
                <a16:creationId xmlns:a16="http://schemas.microsoft.com/office/drawing/2014/main" id="{DE09059E-1269-40AB-4A76-3F54EF3F5E3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07896333"/>
      </p:ext>
    </p:extLst>
  </p:cSld>
  <p:clrMapOvr>
    <a:masterClrMapping/>
  </p:clrMapOvr>
  <mc:AlternateContent xmlns:mc="http://schemas.openxmlformats.org/markup-compatibility/2006" xmlns:p14="http://schemas.microsoft.com/office/powerpoint/2010/main">
    <mc:Choice Requires="p14">
      <p:transition spd="slow" p14:dur="2000" advTm="50303"/>
    </mc:Choice>
    <mc:Fallback xmlns="">
      <p:transition spd="slow" advTm="50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1" y="-331411"/>
            <a:ext cx="10515600" cy="1325563"/>
          </a:xfrm>
          <a:prstGeom prst="rect">
            <a:avLst/>
          </a:prstGeom>
        </p:spPr>
        <p:txBody>
          <a:bodyPr/>
          <a:lstStyle/>
          <a:p>
            <a:r>
              <a:rPr lang="en-GB" dirty="0"/>
              <a:t>Consensus-Analysis </a:t>
            </a:r>
          </a:p>
        </p:txBody>
      </p:sp>
      <p:sp>
        <p:nvSpPr>
          <p:cNvPr id="3" name="Rectangle 2"/>
          <p:cNvSpPr/>
          <p:nvPr/>
        </p:nvSpPr>
        <p:spPr>
          <a:xfrm>
            <a:off x="3852762" y="5475474"/>
            <a:ext cx="4486485" cy="461665"/>
          </a:xfrm>
          <a:prstGeom prst="rect">
            <a:avLst/>
          </a:prstGeom>
        </p:spPr>
        <p:txBody>
          <a:bodyPr wrap="none">
            <a:spAutoFit/>
          </a:bodyPr>
          <a:lstStyle/>
          <a:p>
            <a:pPr algn="ctr"/>
            <a:r>
              <a:rPr lang="en-GB" sz="2400" dirty="0"/>
              <a:t>Nursing N1 08 (first questionnaire)</a:t>
            </a:r>
          </a:p>
        </p:txBody>
      </p:sp>
      <p:pic>
        <p:nvPicPr>
          <p:cNvPr id="6" name="Picture 5" descr="A close up of text on a white background&#10;&#10;Description generated with high confidence">
            <a:extLst>
              <a:ext uri="{FF2B5EF4-FFF2-40B4-BE49-F238E27FC236}">
                <a16:creationId xmlns:a16="http://schemas.microsoft.com/office/drawing/2014/main" id="{DA5DCF4C-B935-4A2F-9867-CFDF728BD2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2668" y="1261875"/>
            <a:ext cx="6955519" cy="3945879"/>
          </a:xfrm>
          <a:prstGeom prst="rect">
            <a:avLst/>
          </a:prstGeom>
          <a:ln w="50800">
            <a:solidFill>
              <a:schemeClr val="tx1"/>
            </a:solidFill>
          </a:ln>
        </p:spPr>
      </p:pic>
      <p:sp>
        <p:nvSpPr>
          <p:cNvPr id="4" name="Footer Placeholder 3"/>
          <p:cNvSpPr>
            <a:spLocks noGrp="1"/>
          </p:cNvSpPr>
          <p:nvPr>
            <p:ph type="ftr" sz="quarter" idx="11"/>
          </p:nvPr>
        </p:nvSpPr>
        <p:spPr/>
        <p:txBody>
          <a:bodyPr/>
          <a:lstStyle/>
          <a:p>
            <a:r>
              <a:rPr lang="en-GB"/>
              <a:t>EDULearn 2023                                   </a:t>
            </a:r>
          </a:p>
        </p:txBody>
      </p:sp>
      <p:sp>
        <p:nvSpPr>
          <p:cNvPr id="5" name="Slide Number Placeholder 4"/>
          <p:cNvSpPr>
            <a:spLocks noGrp="1"/>
          </p:cNvSpPr>
          <p:nvPr>
            <p:ph type="sldNum" sz="quarter" idx="12"/>
          </p:nvPr>
        </p:nvSpPr>
        <p:spPr/>
        <p:txBody>
          <a:bodyPr/>
          <a:lstStyle/>
          <a:p>
            <a:fld id="{8BD4DF45-CC8B-4A0B-996C-63025A296846}" type="slidenum">
              <a:rPr lang="en-GB" smtClean="0"/>
              <a:t>12</a:t>
            </a:fld>
            <a:endParaRPr lang="en-GB"/>
          </a:p>
        </p:txBody>
      </p:sp>
      <p:pic>
        <p:nvPicPr>
          <p:cNvPr id="13" name="Audio 12">
            <a:hlinkClick r:id="" action="ppaction://media"/>
            <a:extLst>
              <a:ext uri="{FF2B5EF4-FFF2-40B4-BE49-F238E27FC236}">
                <a16:creationId xmlns:a16="http://schemas.microsoft.com/office/drawing/2014/main" id="{57B44C83-F936-4488-26EB-6CFC49E4008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50430871"/>
      </p:ext>
    </p:extLst>
  </p:cSld>
  <p:clrMapOvr>
    <a:masterClrMapping/>
  </p:clrMapOvr>
  <mc:AlternateContent xmlns:mc="http://schemas.openxmlformats.org/markup-compatibility/2006" xmlns:p14="http://schemas.microsoft.com/office/powerpoint/2010/main">
    <mc:Choice Requires="p14">
      <p:transition spd="slow" p14:dur="2000" advTm="31543"/>
    </mc:Choice>
    <mc:Fallback xmlns="">
      <p:transition spd="slow" advTm="31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8952" y="-410618"/>
            <a:ext cx="10515600" cy="1325563"/>
          </a:xfrm>
        </p:spPr>
        <p:txBody>
          <a:bodyPr/>
          <a:lstStyle/>
          <a:p>
            <a:r>
              <a:rPr lang="en-GB" dirty="0"/>
              <a:t>Analysis-interpretation challenges</a:t>
            </a:r>
          </a:p>
        </p:txBody>
      </p:sp>
      <p:sp>
        <p:nvSpPr>
          <p:cNvPr id="3" name="Rectangle 2"/>
          <p:cNvSpPr/>
          <p:nvPr/>
        </p:nvSpPr>
        <p:spPr>
          <a:xfrm>
            <a:off x="3461886" y="5658356"/>
            <a:ext cx="5455596" cy="461665"/>
          </a:xfrm>
          <a:prstGeom prst="rect">
            <a:avLst/>
          </a:prstGeom>
        </p:spPr>
        <p:txBody>
          <a:bodyPr wrap="none">
            <a:spAutoFit/>
          </a:bodyPr>
          <a:lstStyle/>
          <a:p>
            <a:pPr algn="ctr"/>
            <a:r>
              <a:rPr lang="en-GB" sz="2400" dirty="0"/>
              <a:t>Radiotherapy RT 1 18  (first questionnaire)</a:t>
            </a:r>
          </a:p>
        </p:txBody>
      </p:sp>
      <p:pic>
        <p:nvPicPr>
          <p:cNvPr id="6" name="Picture 5" descr="A close up of a map&#10;&#10;Description generated with high confide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2878" y="1052106"/>
            <a:ext cx="6307748" cy="4469088"/>
          </a:xfrm>
          <a:prstGeom prst="rect">
            <a:avLst/>
          </a:prstGeom>
          <a:ln w="50800">
            <a:solidFill>
              <a:schemeClr val="tx1"/>
            </a:solidFill>
          </a:ln>
        </p:spPr>
      </p:pic>
      <p:sp>
        <p:nvSpPr>
          <p:cNvPr id="4" name="Footer Placeholder 3"/>
          <p:cNvSpPr>
            <a:spLocks noGrp="1"/>
          </p:cNvSpPr>
          <p:nvPr>
            <p:ph type="ftr" sz="quarter" idx="11"/>
          </p:nvPr>
        </p:nvSpPr>
        <p:spPr/>
        <p:txBody>
          <a:bodyPr/>
          <a:lstStyle/>
          <a:p>
            <a:r>
              <a:rPr lang="en-GB"/>
              <a:t>EDULearn 2023                                   </a:t>
            </a:r>
          </a:p>
        </p:txBody>
      </p:sp>
      <p:sp>
        <p:nvSpPr>
          <p:cNvPr id="5" name="Slide Number Placeholder 4"/>
          <p:cNvSpPr>
            <a:spLocks noGrp="1"/>
          </p:cNvSpPr>
          <p:nvPr>
            <p:ph type="sldNum" sz="quarter" idx="12"/>
          </p:nvPr>
        </p:nvSpPr>
        <p:spPr/>
        <p:txBody>
          <a:bodyPr/>
          <a:lstStyle/>
          <a:p>
            <a:fld id="{8BD4DF45-CC8B-4A0B-996C-63025A296846}" type="slidenum">
              <a:rPr lang="en-GB" smtClean="0"/>
              <a:t>13</a:t>
            </a:fld>
            <a:endParaRPr lang="en-GB"/>
          </a:p>
        </p:txBody>
      </p:sp>
      <p:pic>
        <p:nvPicPr>
          <p:cNvPr id="9" name="Audio 8">
            <a:hlinkClick r:id="" action="ppaction://media"/>
            <a:extLst>
              <a:ext uri="{FF2B5EF4-FFF2-40B4-BE49-F238E27FC236}">
                <a16:creationId xmlns:a16="http://schemas.microsoft.com/office/drawing/2014/main" id="{2E74B9E9-31F7-7FE2-C258-D0DFD817FA9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07180712"/>
      </p:ext>
    </p:extLst>
  </p:cSld>
  <p:clrMapOvr>
    <a:masterClrMapping/>
  </p:clrMapOvr>
  <mc:AlternateContent xmlns:mc="http://schemas.openxmlformats.org/markup-compatibility/2006" xmlns:p14="http://schemas.microsoft.com/office/powerpoint/2010/main">
    <mc:Choice Requires="p14">
      <p:transition spd="slow" p14:dur="2000" advTm="22294"/>
    </mc:Choice>
    <mc:Fallback xmlns="">
      <p:transition spd="slow" advTm="22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80006" y="5812603"/>
            <a:ext cx="5386667" cy="461665"/>
          </a:xfrm>
          <a:prstGeom prst="rect">
            <a:avLst/>
          </a:prstGeom>
        </p:spPr>
        <p:txBody>
          <a:bodyPr wrap="none">
            <a:spAutoFit/>
          </a:bodyPr>
          <a:lstStyle/>
          <a:p>
            <a:pPr algn="ctr"/>
            <a:r>
              <a:rPr lang="en-GB" sz="2400" dirty="0"/>
              <a:t>Radiotherapy RT 1 08 (first questionnaire)</a:t>
            </a:r>
          </a:p>
        </p:txBody>
      </p:sp>
      <p:sp>
        <p:nvSpPr>
          <p:cNvPr id="5" name="Title 4"/>
          <p:cNvSpPr>
            <a:spLocks noGrp="1"/>
          </p:cNvSpPr>
          <p:nvPr>
            <p:ph type="title" idx="4294967295"/>
          </p:nvPr>
        </p:nvSpPr>
        <p:spPr>
          <a:xfrm>
            <a:off x="768096" y="-374466"/>
            <a:ext cx="10515600" cy="1325563"/>
          </a:xfrm>
        </p:spPr>
        <p:txBody>
          <a:bodyPr/>
          <a:lstStyle/>
          <a:p>
            <a:r>
              <a:rPr lang="en-GB" dirty="0"/>
              <a:t>Analysis-interpretation challenges</a:t>
            </a:r>
          </a:p>
        </p:txBody>
      </p:sp>
      <p:pic>
        <p:nvPicPr>
          <p:cNvPr id="6" name="Picture 5" descr="A picture containing text, whiteboard&#10;&#10;Description generated with very high confide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8528" y="1112708"/>
            <a:ext cx="8809616" cy="4538287"/>
          </a:xfrm>
          <a:prstGeom prst="rect">
            <a:avLst/>
          </a:prstGeom>
          <a:ln w="50800">
            <a:solidFill>
              <a:schemeClr val="tx1"/>
            </a:solidFill>
          </a:ln>
        </p:spPr>
      </p:pic>
      <p:sp>
        <p:nvSpPr>
          <p:cNvPr id="2" name="Footer Placeholder 1"/>
          <p:cNvSpPr>
            <a:spLocks noGrp="1"/>
          </p:cNvSpPr>
          <p:nvPr>
            <p:ph type="ftr" sz="quarter" idx="11"/>
          </p:nvPr>
        </p:nvSpPr>
        <p:spPr/>
        <p:txBody>
          <a:bodyPr/>
          <a:lstStyle/>
          <a:p>
            <a:r>
              <a:rPr lang="en-GB"/>
              <a:t>EDULearn 2023                                   </a:t>
            </a:r>
          </a:p>
        </p:txBody>
      </p:sp>
      <p:sp>
        <p:nvSpPr>
          <p:cNvPr id="3" name="Slide Number Placeholder 2"/>
          <p:cNvSpPr>
            <a:spLocks noGrp="1"/>
          </p:cNvSpPr>
          <p:nvPr>
            <p:ph type="sldNum" sz="quarter" idx="12"/>
          </p:nvPr>
        </p:nvSpPr>
        <p:spPr/>
        <p:txBody>
          <a:bodyPr/>
          <a:lstStyle/>
          <a:p>
            <a:fld id="{8BD4DF45-CC8B-4A0B-996C-63025A296846}" type="slidenum">
              <a:rPr lang="en-GB" smtClean="0"/>
              <a:t>14</a:t>
            </a:fld>
            <a:endParaRPr lang="en-GB"/>
          </a:p>
        </p:txBody>
      </p:sp>
      <p:pic>
        <p:nvPicPr>
          <p:cNvPr id="13" name="Audio 12">
            <a:hlinkClick r:id="" action="ppaction://media"/>
            <a:extLst>
              <a:ext uri="{FF2B5EF4-FFF2-40B4-BE49-F238E27FC236}">
                <a16:creationId xmlns:a16="http://schemas.microsoft.com/office/drawing/2014/main" id="{5C114680-3B47-D96F-21B8-2453244D860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68864475"/>
      </p:ext>
    </p:extLst>
  </p:cSld>
  <p:clrMapOvr>
    <a:masterClrMapping/>
  </p:clrMapOvr>
  <mc:AlternateContent xmlns:mc="http://schemas.openxmlformats.org/markup-compatibility/2006" xmlns:p14="http://schemas.microsoft.com/office/powerpoint/2010/main">
    <mc:Choice Requires="p14">
      <p:transition spd="slow" p14:dur="2000" advTm="30538"/>
    </mc:Choice>
    <mc:Fallback xmlns="">
      <p:transition spd="slow" advTm="30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did we reach consensus?</a:t>
            </a:r>
          </a:p>
        </p:txBody>
      </p:sp>
      <p:sp>
        <p:nvSpPr>
          <p:cNvPr id="3" name="Content Placeholder 2"/>
          <p:cNvSpPr>
            <a:spLocks noGrp="1"/>
          </p:cNvSpPr>
          <p:nvPr>
            <p:ph idx="1"/>
          </p:nvPr>
        </p:nvSpPr>
        <p:spPr>
          <a:xfrm>
            <a:off x="1481328" y="2430950"/>
            <a:ext cx="9674352" cy="4023360"/>
          </a:xfrm>
        </p:spPr>
        <p:txBody>
          <a:bodyPr>
            <a:normAutofit/>
          </a:bodyPr>
          <a:lstStyle/>
          <a:p>
            <a:pPr marL="514350" indent="-514350">
              <a:buFont typeface="+mj-lt"/>
              <a:buAutoNum type="arabicPeriod"/>
            </a:pPr>
            <a:r>
              <a:rPr lang="en-GB" sz="2800" dirty="0"/>
              <a:t>	Individually reported our interpretation of each picture</a:t>
            </a:r>
          </a:p>
          <a:p>
            <a:pPr marL="514350" indent="-514350">
              <a:buFont typeface="+mj-lt"/>
              <a:buAutoNum type="arabicPeriod"/>
            </a:pPr>
            <a:r>
              <a:rPr lang="en-GB" sz="2800" dirty="0"/>
              <a:t>	Discussion…. and more discussion….</a:t>
            </a:r>
          </a:p>
          <a:p>
            <a:pPr marL="514350" indent="-514350">
              <a:buFont typeface="+mj-lt"/>
              <a:buAutoNum type="arabicPeriod"/>
            </a:pPr>
            <a:r>
              <a:rPr lang="en-GB" sz="2800" dirty="0"/>
              <a:t>	Agreed to not comment on what was </a:t>
            </a:r>
            <a:r>
              <a:rPr lang="en-GB" sz="2800" u="sng" dirty="0"/>
              <a:t>not</a:t>
            </a:r>
            <a:r>
              <a:rPr lang="en-GB" sz="2800" dirty="0"/>
              <a:t> in the pictures</a:t>
            </a:r>
          </a:p>
          <a:p>
            <a:pPr marL="514350" indent="-514350">
              <a:buFont typeface="+mj-lt"/>
              <a:buAutoNum type="arabicPeriod"/>
            </a:pPr>
            <a:r>
              <a:rPr lang="en-GB" sz="2800" dirty="0"/>
              <a:t>	Took forward what we all agreed on</a:t>
            </a:r>
          </a:p>
        </p:txBody>
      </p:sp>
      <p:sp>
        <p:nvSpPr>
          <p:cNvPr id="4" name="Footer Placeholder 3"/>
          <p:cNvSpPr>
            <a:spLocks noGrp="1"/>
          </p:cNvSpPr>
          <p:nvPr>
            <p:ph type="ftr" sz="quarter" idx="11"/>
          </p:nvPr>
        </p:nvSpPr>
        <p:spPr/>
        <p:txBody>
          <a:bodyPr/>
          <a:lstStyle/>
          <a:p>
            <a:r>
              <a:rPr lang="en-GB"/>
              <a:t>EDULearn 2023                                   </a:t>
            </a:r>
          </a:p>
        </p:txBody>
      </p:sp>
      <p:sp>
        <p:nvSpPr>
          <p:cNvPr id="5" name="Slide Number Placeholder 4"/>
          <p:cNvSpPr>
            <a:spLocks noGrp="1"/>
          </p:cNvSpPr>
          <p:nvPr>
            <p:ph type="sldNum" sz="quarter" idx="12"/>
          </p:nvPr>
        </p:nvSpPr>
        <p:spPr/>
        <p:txBody>
          <a:bodyPr/>
          <a:lstStyle/>
          <a:p>
            <a:fld id="{8BD4DF45-CC8B-4A0B-996C-63025A296846}" type="slidenum">
              <a:rPr lang="en-GB" smtClean="0"/>
              <a:t>15</a:t>
            </a:fld>
            <a:endParaRPr lang="en-GB"/>
          </a:p>
        </p:txBody>
      </p:sp>
      <p:pic>
        <p:nvPicPr>
          <p:cNvPr id="15" name="Audio 14">
            <a:hlinkClick r:id="" action="ppaction://media"/>
            <a:extLst>
              <a:ext uri="{FF2B5EF4-FFF2-40B4-BE49-F238E27FC236}">
                <a16:creationId xmlns:a16="http://schemas.microsoft.com/office/drawing/2014/main" id="{1BE02CC4-AEEC-9B29-63B0-8A959AF7FD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66439866"/>
      </p:ext>
    </p:extLst>
  </p:cSld>
  <p:clrMapOvr>
    <a:masterClrMapping/>
  </p:clrMapOvr>
  <mc:AlternateContent xmlns:mc="http://schemas.openxmlformats.org/markup-compatibility/2006" xmlns:p14="http://schemas.microsoft.com/office/powerpoint/2010/main">
    <mc:Choice Requires="p14">
      <p:transition spd="slow" p14:dur="2000" advTm="48821"/>
    </mc:Choice>
    <mc:Fallback xmlns="">
      <p:transition spd="slow" advTm="48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Initial interpretations</a:t>
            </a:r>
          </a:p>
        </p:txBody>
      </p:sp>
      <p:sp>
        <p:nvSpPr>
          <p:cNvPr id="3" name="Content Placeholder 2"/>
          <p:cNvSpPr>
            <a:spLocks noGrp="1"/>
          </p:cNvSpPr>
          <p:nvPr>
            <p:ph idx="1"/>
          </p:nvPr>
        </p:nvSpPr>
        <p:spPr>
          <a:xfrm>
            <a:off x="1280160" y="2266358"/>
            <a:ext cx="10058400" cy="3165178"/>
          </a:xfrm>
        </p:spPr>
        <p:txBody>
          <a:bodyPr>
            <a:normAutofit/>
          </a:bodyPr>
          <a:lstStyle/>
          <a:p>
            <a:r>
              <a:rPr lang="en-GB" sz="3200" dirty="0">
                <a:solidFill>
                  <a:srgbClr val="C00000"/>
                </a:solidFill>
              </a:rPr>
              <a:t>Questionnaire one  </a:t>
            </a:r>
          </a:p>
          <a:p>
            <a:pPr lvl="1"/>
            <a:r>
              <a:rPr lang="en-GB" sz="2800" dirty="0"/>
              <a:t>less detailed pictures and an apparent lack of confidence</a:t>
            </a:r>
          </a:p>
          <a:p>
            <a:pPr lvl="1"/>
            <a:endParaRPr lang="en-GB" sz="2800" dirty="0"/>
          </a:p>
          <a:p>
            <a:r>
              <a:rPr lang="en-GB" sz="3200" dirty="0">
                <a:solidFill>
                  <a:srgbClr val="C00000"/>
                </a:solidFill>
              </a:rPr>
              <a:t>Questionnaire two </a:t>
            </a:r>
          </a:p>
          <a:p>
            <a:pPr lvl="1"/>
            <a:r>
              <a:rPr lang="en-GB" sz="2800" dirty="0"/>
              <a:t>more detailed showing an increase in knowledge and confidence</a:t>
            </a:r>
          </a:p>
        </p:txBody>
      </p:sp>
      <p:sp>
        <p:nvSpPr>
          <p:cNvPr id="4" name="Footer Placeholder 3"/>
          <p:cNvSpPr>
            <a:spLocks noGrp="1"/>
          </p:cNvSpPr>
          <p:nvPr>
            <p:ph type="ftr" sz="quarter" idx="11"/>
          </p:nvPr>
        </p:nvSpPr>
        <p:spPr/>
        <p:txBody>
          <a:bodyPr/>
          <a:lstStyle/>
          <a:p>
            <a:r>
              <a:rPr lang="en-GB"/>
              <a:t>EDULearn 2023                                   </a:t>
            </a:r>
          </a:p>
        </p:txBody>
      </p:sp>
      <p:sp>
        <p:nvSpPr>
          <p:cNvPr id="5" name="Slide Number Placeholder 4"/>
          <p:cNvSpPr>
            <a:spLocks noGrp="1"/>
          </p:cNvSpPr>
          <p:nvPr>
            <p:ph type="sldNum" sz="quarter" idx="12"/>
          </p:nvPr>
        </p:nvSpPr>
        <p:spPr/>
        <p:txBody>
          <a:bodyPr/>
          <a:lstStyle/>
          <a:p>
            <a:fld id="{8BD4DF45-CC8B-4A0B-996C-63025A296846}" type="slidenum">
              <a:rPr lang="en-GB" smtClean="0"/>
              <a:t>16</a:t>
            </a:fld>
            <a:endParaRPr lang="en-GB"/>
          </a:p>
        </p:txBody>
      </p:sp>
      <p:pic>
        <p:nvPicPr>
          <p:cNvPr id="11" name="Audio 10">
            <a:hlinkClick r:id="" action="ppaction://media"/>
            <a:extLst>
              <a:ext uri="{FF2B5EF4-FFF2-40B4-BE49-F238E27FC236}">
                <a16:creationId xmlns:a16="http://schemas.microsoft.com/office/drawing/2014/main" id="{6556B617-9F91-A17D-C503-C0BA205EDF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04577355"/>
      </p:ext>
    </p:extLst>
  </p:cSld>
  <p:clrMapOvr>
    <a:masterClrMapping/>
  </p:clrMapOvr>
  <mc:AlternateContent xmlns:mc="http://schemas.openxmlformats.org/markup-compatibility/2006" xmlns:p14="http://schemas.microsoft.com/office/powerpoint/2010/main">
    <mc:Choice Requires="p14">
      <p:transition spd="slow" p14:dur="2000" advTm="26629"/>
    </mc:Choice>
    <mc:Fallback xmlns="">
      <p:transition spd="slow" advTm="26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98069" y="77123"/>
            <a:ext cx="10515600" cy="1325563"/>
          </a:xfrm>
        </p:spPr>
        <p:txBody>
          <a:bodyPr>
            <a:normAutofit/>
          </a:bodyPr>
          <a:lstStyle/>
          <a:p>
            <a:r>
              <a:rPr lang="en-GB" sz="4000" b="1" dirty="0"/>
              <a:t>Questionnaire 1</a:t>
            </a:r>
            <a:br>
              <a:rPr lang="en-GB" sz="4000" b="1" dirty="0"/>
            </a:br>
            <a:r>
              <a:rPr lang="en-GB" sz="4000" b="1" dirty="0"/>
              <a:t>Therapeutic Radiographers</a:t>
            </a:r>
          </a:p>
        </p:txBody>
      </p:sp>
      <p:pic>
        <p:nvPicPr>
          <p:cNvPr id="4" name="Picture 3" descr="A picture containing text, whiteboard&#10;&#10;Description generated with very high confiden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477" y="1562674"/>
            <a:ext cx="5257523" cy="1776943"/>
          </a:xfrm>
          <a:prstGeom prst="rect">
            <a:avLst/>
          </a:prstGeom>
          <a:ln w="50800">
            <a:solidFill>
              <a:schemeClr val="tx1"/>
            </a:solidFill>
          </a:ln>
          <a:effectLst>
            <a:glow rad="127000">
              <a:schemeClr val="bg1"/>
            </a:glow>
          </a:effectLst>
        </p:spPr>
      </p:pic>
      <p:sp>
        <p:nvSpPr>
          <p:cNvPr id="5" name="Rectangle 4"/>
          <p:cNvSpPr/>
          <p:nvPr/>
        </p:nvSpPr>
        <p:spPr>
          <a:xfrm>
            <a:off x="838478" y="3515267"/>
            <a:ext cx="5131175" cy="830997"/>
          </a:xfrm>
          <a:prstGeom prst="rect">
            <a:avLst/>
          </a:prstGeom>
        </p:spPr>
        <p:txBody>
          <a:bodyPr wrap="square">
            <a:spAutoFit/>
          </a:bodyPr>
          <a:lstStyle/>
          <a:p>
            <a:pPr algn="ctr"/>
            <a:r>
              <a:rPr lang="en-GB" sz="2400" dirty="0"/>
              <a:t>Radiotherapy RT1 11 (first questionnaire)</a:t>
            </a:r>
          </a:p>
        </p:txBody>
      </p:sp>
      <p:pic>
        <p:nvPicPr>
          <p:cNvPr id="7" name="Picture 6" descr="A picture containing text, whiteboard&#10;&#10;Description generated with very high confi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2729" y="3339615"/>
            <a:ext cx="4690940" cy="2816352"/>
          </a:xfrm>
          <a:prstGeom prst="rect">
            <a:avLst/>
          </a:prstGeom>
          <a:ln w="50800">
            <a:solidFill>
              <a:schemeClr val="tx1"/>
            </a:solidFill>
          </a:ln>
        </p:spPr>
      </p:pic>
      <p:sp>
        <p:nvSpPr>
          <p:cNvPr id="8" name="Rectangle 7"/>
          <p:cNvSpPr/>
          <p:nvPr/>
        </p:nvSpPr>
        <p:spPr>
          <a:xfrm>
            <a:off x="6202613" y="2320899"/>
            <a:ext cx="5131175" cy="830997"/>
          </a:xfrm>
          <a:prstGeom prst="rect">
            <a:avLst/>
          </a:prstGeom>
        </p:spPr>
        <p:txBody>
          <a:bodyPr wrap="square">
            <a:spAutoFit/>
          </a:bodyPr>
          <a:lstStyle/>
          <a:p>
            <a:pPr algn="ctr"/>
            <a:r>
              <a:rPr lang="en-GB" sz="2400" dirty="0"/>
              <a:t>Radiotherapy RT1 15 (first questionnaire)</a:t>
            </a:r>
          </a:p>
        </p:txBody>
      </p:sp>
      <p:sp>
        <p:nvSpPr>
          <p:cNvPr id="3" name="Footer Placeholder 2"/>
          <p:cNvSpPr>
            <a:spLocks noGrp="1"/>
          </p:cNvSpPr>
          <p:nvPr>
            <p:ph type="ftr" sz="quarter" idx="11"/>
          </p:nvPr>
        </p:nvSpPr>
        <p:spPr/>
        <p:txBody>
          <a:bodyPr/>
          <a:lstStyle/>
          <a:p>
            <a:r>
              <a:rPr lang="en-GB"/>
              <a:t>EDULearn 2023                                   </a:t>
            </a:r>
          </a:p>
        </p:txBody>
      </p:sp>
      <p:sp>
        <p:nvSpPr>
          <p:cNvPr id="6" name="Slide Number Placeholder 5"/>
          <p:cNvSpPr>
            <a:spLocks noGrp="1"/>
          </p:cNvSpPr>
          <p:nvPr>
            <p:ph type="sldNum" sz="quarter" idx="12"/>
          </p:nvPr>
        </p:nvSpPr>
        <p:spPr/>
        <p:txBody>
          <a:bodyPr/>
          <a:lstStyle/>
          <a:p>
            <a:fld id="{8BD4DF45-CC8B-4A0B-996C-63025A296846}" type="slidenum">
              <a:rPr lang="en-GB" smtClean="0"/>
              <a:t>17</a:t>
            </a:fld>
            <a:endParaRPr lang="en-GB"/>
          </a:p>
        </p:txBody>
      </p:sp>
      <p:pic>
        <p:nvPicPr>
          <p:cNvPr id="14" name="Audio 13">
            <a:hlinkClick r:id="" action="ppaction://media"/>
            <a:extLst>
              <a:ext uri="{FF2B5EF4-FFF2-40B4-BE49-F238E27FC236}">
                <a16:creationId xmlns:a16="http://schemas.microsoft.com/office/drawing/2014/main" id="{C66D0A29-90CD-7536-1FE5-228FF8269DA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69661342"/>
      </p:ext>
    </p:extLst>
  </p:cSld>
  <p:clrMapOvr>
    <a:masterClrMapping/>
  </p:clrMapOvr>
  <mc:AlternateContent xmlns:mc="http://schemas.openxmlformats.org/markup-compatibility/2006" xmlns:p14="http://schemas.microsoft.com/office/powerpoint/2010/main">
    <mc:Choice Requires="p14">
      <p:transition spd="slow" p14:dur="2000" advTm="24104"/>
    </mc:Choice>
    <mc:Fallback xmlns="">
      <p:transition spd="slow" advTm="24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59893" y="365125"/>
            <a:ext cx="10515600" cy="1325563"/>
          </a:xfrm>
        </p:spPr>
        <p:txBody>
          <a:bodyPr>
            <a:normAutofit/>
          </a:bodyPr>
          <a:lstStyle/>
          <a:p>
            <a:r>
              <a:rPr lang="en-GB" sz="4000" b="1" dirty="0"/>
              <a:t>Questionnaire 1</a:t>
            </a:r>
            <a:br>
              <a:rPr lang="en-GB" sz="4000" b="1" dirty="0"/>
            </a:br>
            <a:r>
              <a:rPr lang="en-GB" sz="4000" b="1" dirty="0"/>
              <a:t>Nursing</a:t>
            </a:r>
          </a:p>
        </p:txBody>
      </p:sp>
      <p:pic>
        <p:nvPicPr>
          <p:cNvPr id="4" name="Picture 3" descr="A picture containing text, whiteboard&#10;&#10;Description generated with very high confidence">
            <a:extLst>
              <a:ext uri="{FF2B5EF4-FFF2-40B4-BE49-F238E27FC236}">
                <a16:creationId xmlns:a16="http://schemas.microsoft.com/office/drawing/2014/main" id="{F48E05DC-1CBE-418D-82BE-EC04CA4AC4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8033" y="529191"/>
            <a:ext cx="7013448" cy="2799323"/>
          </a:xfrm>
          <a:prstGeom prst="rect">
            <a:avLst/>
          </a:prstGeom>
          <a:ln w="50800">
            <a:solidFill>
              <a:schemeClr val="tx1"/>
            </a:solidFill>
          </a:ln>
        </p:spPr>
      </p:pic>
      <p:pic>
        <p:nvPicPr>
          <p:cNvPr id="10" name="Picture 9" descr="A picture containing text, whiteboard&#10;&#10;Description generated with very high confidence">
            <a:extLst>
              <a:ext uri="{FF2B5EF4-FFF2-40B4-BE49-F238E27FC236}">
                <a16:creationId xmlns:a16="http://schemas.microsoft.com/office/drawing/2014/main" id="{E17A10DF-5076-49CC-99E1-6FAEC88246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202" y="3090349"/>
            <a:ext cx="5009388" cy="3094095"/>
          </a:xfrm>
          <a:prstGeom prst="rect">
            <a:avLst/>
          </a:prstGeom>
          <a:ln w="50800">
            <a:solidFill>
              <a:schemeClr val="tx1"/>
            </a:solidFill>
          </a:ln>
        </p:spPr>
      </p:pic>
      <p:sp>
        <p:nvSpPr>
          <p:cNvPr id="22" name="Rectangle 21">
            <a:extLst>
              <a:ext uri="{FF2B5EF4-FFF2-40B4-BE49-F238E27FC236}">
                <a16:creationId xmlns:a16="http://schemas.microsoft.com/office/drawing/2014/main" id="{1C41375F-0581-4322-B1DB-2603741E1574}"/>
              </a:ext>
            </a:extLst>
          </p:cNvPr>
          <p:cNvSpPr/>
          <p:nvPr/>
        </p:nvSpPr>
        <p:spPr>
          <a:xfrm>
            <a:off x="6146948" y="3492580"/>
            <a:ext cx="5131175" cy="461665"/>
          </a:xfrm>
          <a:prstGeom prst="rect">
            <a:avLst/>
          </a:prstGeom>
        </p:spPr>
        <p:txBody>
          <a:bodyPr wrap="square">
            <a:spAutoFit/>
          </a:bodyPr>
          <a:lstStyle/>
          <a:p>
            <a:pPr algn="ctr"/>
            <a:r>
              <a:rPr lang="en-GB" sz="2400" dirty="0"/>
              <a:t>Nursing N1 01 (first questionnaire)</a:t>
            </a:r>
          </a:p>
        </p:txBody>
      </p:sp>
      <p:sp>
        <p:nvSpPr>
          <p:cNvPr id="27" name="Rectangle 26">
            <a:extLst>
              <a:ext uri="{FF2B5EF4-FFF2-40B4-BE49-F238E27FC236}">
                <a16:creationId xmlns:a16="http://schemas.microsoft.com/office/drawing/2014/main" id="{F2F004DD-50A8-47EB-990B-7E85EA729015}"/>
              </a:ext>
            </a:extLst>
          </p:cNvPr>
          <p:cNvSpPr/>
          <p:nvPr/>
        </p:nvSpPr>
        <p:spPr>
          <a:xfrm>
            <a:off x="267530" y="1975020"/>
            <a:ext cx="4560503" cy="830997"/>
          </a:xfrm>
          <a:prstGeom prst="rect">
            <a:avLst/>
          </a:prstGeom>
        </p:spPr>
        <p:txBody>
          <a:bodyPr wrap="square">
            <a:spAutoFit/>
          </a:bodyPr>
          <a:lstStyle/>
          <a:p>
            <a:pPr algn="ctr"/>
            <a:r>
              <a:rPr lang="en-GB" sz="2400" dirty="0"/>
              <a:t>Nursing N1 04 </a:t>
            </a:r>
          </a:p>
          <a:p>
            <a:pPr algn="ctr"/>
            <a:r>
              <a:rPr lang="en-GB" sz="2400" dirty="0"/>
              <a:t>(first questionnaire)</a:t>
            </a:r>
          </a:p>
        </p:txBody>
      </p:sp>
      <p:sp>
        <p:nvSpPr>
          <p:cNvPr id="3" name="Footer Placeholder 2"/>
          <p:cNvSpPr>
            <a:spLocks noGrp="1"/>
          </p:cNvSpPr>
          <p:nvPr>
            <p:ph type="ftr" sz="quarter" idx="11"/>
          </p:nvPr>
        </p:nvSpPr>
        <p:spPr/>
        <p:txBody>
          <a:bodyPr/>
          <a:lstStyle/>
          <a:p>
            <a:r>
              <a:rPr lang="en-GB"/>
              <a:t>EDULearn 2023                                   </a:t>
            </a:r>
          </a:p>
        </p:txBody>
      </p:sp>
      <p:sp>
        <p:nvSpPr>
          <p:cNvPr id="5" name="Slide Number Placeholder 4"/>
          <p:cNvSpPr>
            <a:spLocks noGrp="1"/>
          </p:cNvSpPr>
          <p:nvPr>
            <p:ph type="sldNum" sz="quarter" idx="12"/>
          </p:nvPr>
        </p:nvSpPr>
        <p:spPr/>
        <p:txBody>
          <a:bodyPr/>
          <a:lstStyle/>
          <a:p>
            <a:fld id="{8BD4DF45-CC8B-4A0B-996C-63025A296846}" type="slidenum">
              <a:rPr lang="en-GB" smtClean="0"/>
              <a:t>18</a:t>
            </a:fld>
            <a:endParaRPr lang="en-GB"/>
          </a:p>
        </p:txBody>
      </p:sp>
      <p:pic>
        <p:nvPicPr>
          <p:cNvPr id="12" name="Audio 11">
            <a:hlinkClick r:id="" action="ppaction://media"/>
            <a:extLst>
              <a:ext uri="{FF2B5EF4-FFF2-40B4-BE49-F238E27FC236}">
                <a16:creationId xmlns:a16="http://schemas.microsoft.com/office/drawing/2014/main" id="{5AD46DA8-1378-3495-DFA2-5C59D69EECE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33588471"/>
      </p:ext>
    </p:extLst>
  </p:cSld>
  <p:clrMapOvr>
    <a:masterClrMapping/>
  </p:clrMapOvr>
  <mc:AlternateContent xmlns:mc="http://schemas.openxmlformats.org/markup-compatibility/2006" xmlns:p14="http://schemas.microsoft.com/office/powerpoint/2010/main">
    <mc:Choice Requires="p14">
      <p:transition spd="slow" p14:dur="2000" advTm="16176"/>
    </mc:Choice>
    <mc:Fallback xmlns="">
      <p:transition spd="slow" advTm="16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close up of a map&#10;&#10;Description generated with high confidence"/>
          <p:cNvPicPr>
            <a:picLocks noGrp="1" noChangeAspect="1"/>
          </p:cNvPicPr>
          <p:nvPr>
            <p:ph idx="4294967295"/>
          </p:nvPr>
        </p:nvPicPr>
        <p:blipFill>
          <a:blip r:embed="rId5" cstate="print">
            <a:extLst>
              <a:ext uri="{28A0092B-C50C-407E-A947-70E740481C1C}">
                <a14:useLocalDpi xmlns:a14="http://schemas.microsoft.com/office/drawing/2010/main" val="0"/>
              </a:ext>
            </a:extLst>
          </a:blip>
          <a:stretch>
            <a:fillRect/>
          </a:stretch>
        </p:blipFill>
        <p:spPr>
          <a:xfrm>
            <a:off x="457200" y="2095788"/>
            <a:ext cx="5562600" cy="3043237"/>
          </a:xfrm>
          <a:ln w="50800">
            <a:solidFill>
              <a:schemeClr val="tx1"/>
            </a:solidFill>
          </a:ln>
        </p:spPr>
      </p:pic>
      <p:sp>
        <p:nvSpPr>
          <p:cNvPr id="2" name="Title 1"/>
          <p:cNvSpPr>
            <a:spLocks noGrp="1"/>
          </p:cNvSpPr>
          <p:nvPr>
            <p:ph type="title" idx="4294967295"/>
          </p:nvPr>
        </p:nvSpPr>
        <p:spPr>
          <a:xfrm>
            <a:off x="457200" y="175011"/>
            <a:ext cx="10515600" cy="1325562"/>
          </a:xfrm>
        </p:spPr>
        <p:txBody>
          <a:bodyPr>
            <a:normAutofit/>
          </a:bodyPr>
          <a:lstStyle/>
          <a:p>
            <a:r>
              <a:rPr lang="en-GB" sz="4000" b="1" dirty="0"/>
              <a:t>Questionnaire 2</a:t>
            </a:r>
            <a:br>
              <a:rPr lang="en-GB" sz="4000" b="1" dirty="0"/>
            </a:br>
            <a:r>
              <a:rPr lang="en-GB" sz="4000" b="1" dirty="0"/>
              <a:t>Therapeutic Radiographers</a:t>
            </a:r>
          </a:p>
        </p:txBody>
      </p:sp>
      <p:sp>
        <p:nvSpPr>
          <p:cNvPr id="3" name="Rectangle 2"/>
          <p:cNvSpPr/>
          <p:nvPr/>
        </p:nvSpPr>
        <p:spPr>
          <a:xfrm>
            <a:off x="6377504" y="4016566"/>
            <a:ext cx="5695790" cy="461665"/>
          </a:xfrm>
          <a:prstGeom prst="rect">
            <a:avLst/>
          </a:prstGeom>
        </p:spPr>
        <p:txBody>
          <a:bodyPr wrap="none">
            <a:spAutoFit/>
          </a:bodyPr>
          <a:lstStyle/>
          <a:p>
            <a:pPr algn="ctr"/>
            <a:r>
              <a:rPr lang="en-GB" sz="2400" dirty="0"/>
              <a:t>Radiotherapy RT2 18 (second questionnaire)</a:t>
            </a:r>
            <a:endParaRPr lang="en-GB" dirty="0"/>
          </a:p>
        </p:txBody>
      </p:sp>
      <p:sp>
        <p:nvSpPr>
          <p:cNvPr id="6" name="Rectangle 5"/>
          <p:cNvSpPr/>
          <p:nvPr/>
        </p:nvSpPr>
        <p:spPr>
          <a:xfrm>
            <a:off x="344715" y="5333397"/>
            <a:ext cx="6130224" cy="461665"/>
          </a:xfrm>
          <a:prstGeom prst="rect">
            <a:avLst/>
          </a:prstGeom>
        </p:spPr>
        <p:txBody>
          <a:bodyPr wrap="square">
            <a:spAutoFit/>
          </a:bodyPr>
          <a:lstStyle/>
          <a:p>
            <a:pPr algn="ctr"/>
            <a:r>
              <a:rPr lang="en-GB" sz="2400" dirty="0"/>
              <a:t>Radiotherapy RT2 19 (second questionnaire)</a:t>
            </a:r>
          </a:p>
        </p:txBody>
      </p:sp>
      <p:pic>
        <p:nvPicPr>
          <p:cNvPr id="8" name="Picture 7" descr="A picture containing text&#10;&#10;Description generated with very high confi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9471" y="369383"/>
            <a:ext cx="5351856" cy="3452811"/>
          </a:xfrm>
          <a:prstGeom prst="rect">
            <a:avLst/>
          </a:prstGeom>
          <a:ln w="50800">
            <a:solidFill>
              <a:schemeClr val="tx1"/>
            </a:solidFill>
          </a:ln>
        </p:spPr>
      </p:pic>
      <p:sp>
        <p:nvSpPr>
          <p:cNvPr id="4" name="Footer Placeholder 3"/>
          <p:cNvSpPr>
            <a:spLocks noGrp="1"/>
          </p:cNvSpPr>
          <p:nvPr>
            <p:ph type="ftr" sz="quarter" idx="11"/>
          </p:nvPr>
        </p:nvSpPr>
        <p:spPr/>
        <p:txBody>
          <a:bodyPr/>
          <a:lstStyle/>
          <a:p>
            <a:r>
              <a:rPr lang="en-GB"/>
              <a:t>EDULearn 2023                                   </a:t>
            </a:r>
          </a:p>
        </p:txBody>
      </p:sp>
      <p:sp>
        <p:nvSpPr>
          <p:cNvPr id="5" name="Slide Number Placeholder 4"/>
          <p:cNvSpPr>
            <a:spLocks noGrp="1"/>
          </p:cNvSpPr>
          <p:nvPr>
            <p:ph type="sldNum" sz="quarter" idx="12"/>
          </p:nvPr>
        </p:nvSpPr>
        <p:spPr/>
        <p:txBody>
          <a:bodyPr/>
          <a:lstStyle/>
          <a:p>
            <a:fld id="{8BD4DF45-CC8B-4A0B-996C-63025A296846}" type="slidenum">
              <a:rPr lang="en-GB" smtClean="0"/>
              <a:t>19</a:t>
            </a:fld>
            <a:endParaRPr lang="en-GB"/>
          </a:p>
        </p:txBody>
      </p:sp>
      <p:pic>
        <p:nvPicPr>
          <p:cNvPr id="14" name="Audio 13">
            <a:hlinkClick r:id="" action="ppaction://media"/>
            <a:extLst>
              <a:ext uri="{FF2B5EF4-FFF2-40B4-BE49-F238E27FC236}">
                <a16:creationId xmlns:a16="http://schemas.microsoft.com/office/drawing/2014/main" id="{0524C1B3-1992-0011-D5EE-9047620277D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70343990"/>
      </p:ext>
    </p:extLst>
  </p:cSld>
  <p:clrMapOvr>
    <a:masterClrMapping/>
  </p:clrMapOvr>
  <mc:AlternateContent xmlns:mc="http://schemas.openxmlformats.org/markup-compatibility/2006" xmlns:p14="http://schemas.microsoft.com/office/powerpoint/2010/main">
    <mc:Choice Requires="p14">
      <p:transition spd="slow" p14:dur="2000" advTm="23278"/>
    </mc:Choice>
    <mc:Fallback xmlns="">
      <p:transition spd="slow" advTm="23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Background</a:t>
            </a:r>
            <a:endParaRPr lang="en-GB" dirty="0">
              <a:solidFill>
                <a:srgbClr val="FF0000"/>
              </a:solidFill>
            </a:endParaRPr>
          </a:p>
        </p:txBody>
      </p:sp>
      <p:sp>
        <p:nvSpPr>
          <p:cNvPr id="11" name="Content Placeholder 10"/>
          <p:cNvSpPr>
            <a:spLocks noGrp="1"/>
          </p:cNvSpPr>
          <p:nvPr>
            <p:ph idx="1"/>
          </p:nvPr>
        </p:nvSpPr>
        <p:spPr>
          <a:xfrm>
            <a:off x="1097280" y="2046514"/>
            <a:ext cx="10058400" cy="4778397"/>
          </a:xfrm>
        </p:spPr>
        <p:txBody>
          <a:bodyPr>
            <a:normAutofit/>
          </a:bodyPr>
          <a:lstStyle/>
          <a:p>
            <a:pPr>
              <a:spcAft>
                <a:spcPts val="1800"/>
              </a:spcAft>
              <a:buFont typeface="Wingdings" panose="05000000000000000000" pitchFamily="2" charset="2"/>
              <a:buChar char="§"/>
            </a:pPr>
            <a:r>
              <a:rPr lang="en-GB" sz="2400" dirty="0"/>
              <a:t>Attrition rates for radiotherapy programmes has been historically higher than other healthcare programmes at  </a:t>
            </a:r>
            <a:r>
              <a:rPr lang="en-GB" sz="2400" b="0" i="0" dirty="0">
                <a:solidFill>
                  <a:srgbClr val="333333"/>
                </a:solidFill>
                <a:effectLst/>
              </a:rPr>
              <a:t>24.52%, </a:t>
            </a:r>
            <a:r>
              <a:rPr lang="en-GB" sz="1600" dirty="0"/>
              <a:t>(Society of Radiographers, 2020)</a:t>
            </a:r>
          </a:p>
          <a:p>
            <a:pPr>
              <a:buFont typeface="Wingdings" panose="05000000000000000000" pitchFamily="2" charset="2"/>
              <a:buChar char="§"/>
            </a:pPr>
            <a:r>
              <a:rPr lang="en-GB" sz="2400" dirty="0"/>
              <a:t>Nursing programmes historically have had attrition rates as low as 1.6% </a:t>
            </a:r>
            <a:r>
              <a:rPr lang="en-GB" sz="1400" dirty="0"/>
              <a:t>(Clover, 2011)</a:t>
            </a:r>
            <a:r>
              <a:rPr lang="en-GB" sz="2400" dirty="0"/>
              <a:t> however….</a:t>
            </a:r>
          </a:p>
          <a:p>
            <a:pPr marL="0" indent="0">
              <a:buNone/>
            </a:pPr>
            <a:endParaRPr lang="en-GB" sz="2400" dirty="0"/>
          </a:p>
          <a:p>
            <a:pPr>
              <a:buFont typeface="Wingdings" panose="05000000000000000000" pitchFamily="2" charset="2"/>
              <a:buChar char="§"/>
            </a:pPr>
            <a:r>
              <a:rPr lang="en-GB" sz="2400" dirty="0">
                <a:solidFill>
                  <a:srgbClr val="444444"/>
                </a:solidFill>
              </a:rPr>
              <a:t>‘’</a:t>
            </a:r>
            <a:r>
              <a:rPr lang="en-GB" sz="2400" b="0" i="1" dirty="0">
                <a:solidFill>
                  <a:srgbClr val="444444"/>
                </a:solidFill>
                <a:effectLst/>
              </a:rPr>
              <a:t>Data collected by an independent charity, the</a:t>
            </a:r>
            <a:r>
              <a:rPr lang="en-GB" sz="2400" b="0" i="1" dirty="0">
                <a:solidFill>
                  <a:schemeClr val="tx1"/>
                </a:solidFill>
                <a:effectLst/>
              </a:rPr>
              <a:t> </a:t>
            </a:r>
            <a:r>
              <a:rPr lang="en-GB" sz="2400" i="1" dirty="0">
                <a:solidFill>
                  <a:schemeClr val="tx1"/>
                </a:solidFill>
              </a:rPr>
              <a:t>Health Foundation</a:t>
            </a:r>
            <a:r>
              <a:rPr lang="en-GB" sz="2400" b="0" i="1" dirty="0">
                <a:solidFill>
                  <a:srgbClr val="444444"/>
                </a:solidFill>
                <a:effectLst/>
              </a:rPr>
              <a:t>, has highlighted that in 2018 the attrition rate for nursing students stood at a whopping 24%’’ </a:t>
            </a:r>
            <a:r>
              <a:rPr lang="en-GB" sz="1600" b="0" i="0" dirty="0">
                <a:solidFill>
                  <a:srgbClr val="444444"/>
                </a:solidFill>
                <a:effectLst/>
              </a:rPr>
              <a:t>(The Nursing Times,2023).</a:t>
            </a:r>
            <a:endParaRPr lang="en-GB" sz="1600" dirty="0"/>
          </a:p>
          <a:p>
            <a:pPr lvl="1"/>
            <a:endParaRPr lang="en-GB" dirty="0"/>
          </a:p>
        </p:txBody>
      </p:sp>
      <p:sp>
        <p:nvSpPr>
          <p:cNvPr id="5" name="Slide Number Placeholder 4"/>
          <p:cNvSpPr>
            <a:spLocks noGrp="1"/>
          </p:cNvSpPr>
          <p:nvPr>
            <p:ph type="sldNum" sz="quarter" idx="12"/>
          </p:nvPr>
        </p:nvSpPr>
        <p:spPr/>
        <p:txBody>
          <a:bodyPr/>
          <a:lstStyle/>
          <a:p>
            <a:fld id="{747F182C-FAD0-4E41-A2C5-246C6AF2CBE3}" type="slidenum">
              <a:rPr lang="en-GB" smtClean="0"/>
              <a:pPr/>
              <a:t>2</a:t>
            </a:fld>
            <a:endParaRPr lang="en-GB"/>
          </a:p>
        </p:txBody>
      </p:sp>
      <p:sp>
        <p:nvSpPr>
          <p:cNvPr id="3" name="Footer Placeholder 2"/>
          <p:cNvSpPr>
            <a:spLocks noGrp="1"/>
          </p:cNvSpPr>
          <p:nvPr>
            <p:ph type="ftr" sz="quarter" idx="11"/>
          </p:nvPr>
        </p:nvSpPr>
        <p:spPr/>
        <p:txBody>
          <a:bodyPr/>
          <a:lstStyle/>
          <a:p>
            <a:r>
              <a:rPr lang="en-GB" dirty="0" err="1"/>
              <a:t>EDULearn</a:t>
            </a:r>
            <a:r>
              <a:rPr lang="en-GB" dirty="0"/>
              <a:t> 2023                                   </a:t>
            </a:r>
          </a:p>
        </p:txBody>
      </p:sp>
      <p:pic>
        <p:nvPicPr>
          <p:cNvPr id="7" name="Audio 6">
            <a:hlinkClick r:id="" action="ppaction://media"/>
            <a:extLst>
              <a:ext uri="{FF2B5EF4-FFF2-40B4-BE49-F238E27FC236}">
                <a16:creationId xmlns:a16="http://schemas.microsoft.com/office/drawing/2014/main" id="{54F7E378-53B1-CA12-E3EF-D994731FBF0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88413497"/>
      </p:ext>
    </p:extLst>
  </p:cSld>
  <p:clrMapOvr>
    <a:masterClrMapping/>
  </p:clrMapOvr>
  <mc:AlternateContent xmlns:mc="http://schemas.openxmlformats.org/markup-compatibility/2006" xmlns:p14="http://schemas.microsoft.com/office/powerpoint/2010/main">
    <mc:Choice Requires="p14">
      <p:transition spd="slow" p14:dur="2000" advTm="44385"/>
    </mc:Choice>
    <mc:Fallback xmlns="">
      <p:transition spd="slow" advTm="44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97280" y="1458468"/>
            <a:ext cx="10058400" cy="3566160"/>
          </a:xfrm>
        </p:spPr>
        <p:txBody>
          <a:bodyPr>
            <a:normAutofit/>
          </a:bodyPr>
          <a:lstStyle/>
          <a:p>
            <a:r>
              <a:rPr lang="en-GB" dirty="0"/>
              <a:t>Maturing of Themes…………</a:t>
            </a:r>
            <a:br>
              <a:rPr lang="en-GB" dirty="0"/>
            </a:br>
            <a:endParaRPr lang="en-GB" dirty="0"/>
          </a:p>
        </p:txBody>
      </p:sp>
      <p:sp>
        <p:nvSpPr>
          <p:cNvPr id="2" name="Footer Placeholder 1"/>
          <p:cNvSpPr>
            <a:spLocks noGrp="1"/>
          </p:cNvSpPr>
          <p:nvPr>
            <p:ph type="ftr" sz="quarter" idx="11"/>
          </p:nvPr>
        </p:nvSpPr>
        <p:spPr/>
        <p:txBody>
          <a:bodyPr/>
          <a:lstStyle/>
          <a:p>
            <a:r>
              <a:rPr lang="en-GB"/>
              <a:t>EDULearn 2023                                   </a:t>
            </a:r>
          </a:p>
        </p:txBody>
      </p:sp>
      <p:sp>
        <p:nvSpPr>
          <p:cNvPr id="3" name="Slide Number Placeholder 2"/>
          <p:cNvSpPr>
            <a:spLocks noGrp="1"/>
          </p:cNvSpPr>
          <p:nvPr>
            <p:ph type="sldNum" sz="quarter" idx="12"/>
          </p:nvPr>
        </p:nvSpPr>
        <p:spPr/>
        <p:txBody>
          <a:bodyPr/>
          <a:lstStyle/>
          <a:p>
            <a:fld id="{8BD4DF45-CC8B-4A0B-996C-63025A296846}" type="slidenum">
              <a:rPr lang="en-GB" smtClean="0"/>
              <a:t>20</a:t>
            </a:fld>
            <a:endParaRPr lang="en-GB"/>
          </a:p>
        </p:txBody>
      </p:sp>
      <p:pic>
        <p:nvPicPr>
          <p:cNvPr id="10" name="Audio 9">
            <a:hlinkClick r:id="" action="ppaction://media"/>
            <a:extLst>
              <a:ext uri="{FF2B5EF4-FFF2-40B4-BE49-F238E27FC236}">
                <a16:creationId xmlns:a16="http://schemas.microsoft.com/office/drawing/2014/main" id="{2B41E93B-D12F-B3BE-D493-21B765CD5B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45653373"/>
      </p:ext>
    </p:extLst>
  </p:cSld>
  <p:clrMapOvr>
    <a:masterClrMapping/>
  </p:clrMapOvr>
  <mc:AlternateContent xmlns:mc="http://schemas.openxmlformats.org/markup-compatibility/2006" xmlns:p14="http://schemas.microsoft.com/office/powerpoint/2010/main">
    <mc:Choice Requires="p14">
      <p:transition spd="slow" p14:dur="2000" advTm="9092"/>
    </mc:Choice>
    <mc:Fallback xmlns="">
      <p:transition spd="slow" advTm="9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0B61F90C-0E36-4049-A6ED-680C65F1BFAC}"/>
              </a:ext>
            </a:extLst>
          </p:cNvPr>
          <p:cNvSpPr/>
          <p:nvPr/>
        </p:nvSpPr>
        <p:spPr>
          <a:xfrm>
            <a:off x="7409589" y="3593824"/>
            <a:ext cx="937382" cy="96618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dirty="0"/>
              <a:t>Sleep </a:t>
            </a:r>
          </a:p>
        </p:txBody>
      </p:sp>
      <p:sp>
        <p:nvSpPr>
          <p:cNvPr id="7" name="Oval 6">
            <a:extLst>
              <a:ext uri="{FF2B5EF4-FFF2-40B4-BE49-F238E27FC236}">
                <a16:creationId xmlns:a16="http://schemas.microsoft.com/office/drawing/2014/main" id="{224BF41A-DE0E-45A6-92DF-A2FA48AB7BBE}"/>
              </a:ext>
            </a:extLst>
          </p:cNvPr>
          <p:cNvSpPr/>
          <p:nvPr/>
        </p:nvSpPr>
        <p:spPr>
          <a:xfrm>
            <a:off x="5413218" y="929957"/>
            <a:ext cx="2449796" cy="243395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400" b="1" dirty="0"/>
              <a:t>A journey</a:t>
            </a:r>
          </a:p>
          <a:p>
            <a:pPr algn="ctr"/>
            <a:r>
              <a:rPr lang="en-GB" sz="1000" dirty="0"/>
              <a:t>A journey ahead that may be tough, may be an up hill journey</a:t>
            </a:r>
          </a:p>
          <a:p>
            <a:pPr algn="ctr"/>
            <a:endParaRPr lang="en-GB" dirty="0"/>
          </a:p>
        </p:txBody>
      </p:sp>
      <p:sp>
        <p:nvSpPr>
          <p:cNvPr id="9" name="Oval 8">
            <a:extLst>
              <a:ext uri="{FF2B5EF4-FFF2-40B4-BE49-F238E27FC236}">
                <a16:creationId xmlns:a16="http://schemas.microsoft.com/office/drawing/2014/main" id="{E590E192-02B1-4293-A19D-BB79D70BA51F}"/>
              </a:ext>
            </a:extLst>
          </p:cNvPr>
          <p:cNvSpPr/>
          <p:nvPr/>
        </p:nvSpPr>
        <p:spPr>
          <a:xfrm>
            <a:off x="8381693" y="969793"/>
            <a:ext cx="2030156" cy="203613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400" dirty="0"/>
              <a:t>Profession: NURSE</a:t>
            </a:r>
          </a:p>
          <a:p>
            <a:pPr algn="ctr"/>
            <a:r>
              <a:rPr lang="en-GB" sz="1000" dirty="0"/>
              <a:t>Proud to be a professional nurse</a:t>
            </a:r>
          </a:p>
        </p:txBody>
      </p:sp>
      <p:sp>
        <p:nvSpPr>
          <p:cNvPr id="10" name="Oval 9">
            <a:extLst>
              <a:ext uri="{FF2B5EF4-FFF2-40B4-BE49-F238E27FC236}">
                <a16:creationId xmlns:a16="http://schemas.microsoft.com/office/drawing/2014/main" id="{54FDD0B8-45F5-45DE-BC59-E5DEC0A089B7}"/>
              </a:ext>
            </a:extLst>
          </p:cNvPr>
          <p:cNvSpPr/>
          <p:nvPr/>
        </p:nvSpPr>
        <p:spPr>
          <a:xfrm>
            <a:off x="2336657" y="1028864"/>
            <a:ext cx="2477122" cy="243590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400" b="1" dirty="0"/>
              <a:t>Confidence</a:t>
            </a:r>
          </a:p>
          <a:p>
            <a:pPr algn="ctr"/>
            <a:r>
              <a:rPr lang="en-GB" sz="1000" dirty="0"/>
              <a:t>A confidence that they will achieve, graduate and gain clinical skills</a:t>
            </a:r>
          </a:p>
        </p:txBody>
      </p:sp>
      <p:sp>
        <p:nvSpPr>
          <p:cNvPr id="11" name="Oval 10">
            <a:extLst>
              <a:ext uri="{FF2B5EF4-FFF2-40B4-BE49-F238E27FC236}">
                <a16:creationId xmlns:a16="http://schemas.microsoft.com/office/drawing/2014/main" id="{BB1846CB-7F3F-4301-9CE1-2DCD682C00C5}"/>
              </a:ext>
            </a:extLst>
          </p:cNvPr>
          <p:cNvSpPr/>
          <p:nvPr/>
        </p:nvSpPr>
        <p:spPr>
          <a:xfrm>
            <a:off x="2406589" y="3005930"/>
            <a:ext cx="2159000" cy="2012951"/>
          </a:xfrm>
          <a:prstGeom prst="ellipse">
            <a:avLst/>
          </a:prstGeom>
          <a:solidFill>
            <a:schemeClr val="accent6"/>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400" dirty="0"/>
              <a:t>Feelings</a:t>
            </a:r>
          </a:p>
          <a:p>
            <a:pPr algn="ctr"/>
            <a:r>
              <a:rPr lang="en-GB" sz="1000" dirty="0"/>
              <a:t>A range of feelings expressed: stress/anxiety/concern, shyness, fear, ‘help me’</a:t>
            </a:r>
          </a:p>
        </p:txBody>
      </p:sp>
      <p:sp>
        <p:nvSpPr>
          <p:cNvPr id="16" name="Oval 15">
            <a:extLst>
              <a:ext uri="{FF2B5EF4-FFF2-40B4-BE49-F238E27FC236}">
                <a16:creationId xmlns:a16="http://schemas.microsoft.com/office/drawing/2014/main" id="{0B61F90C-0E36-4049-A6ED-680C65F1BFAC}"/>
              </a:ext>
            </a:extLst>
          </p:cNvPr>
          <p:cNvSpPr/>
          <p:nvPr/>
        </p:nvSpPr>
        <p:spPr>
          <a:xfrm>
            <a:off x="6834442" y="4299732"/>
            <a:ext cx="1181894" cy="11493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dirty="0"/>
              <a:t>Social</a:t>
            </a:r>
          </a:p>
        </p:txBody>
      </p:sp>
      <p:sp>
        <p:nvSpPr>
          <p:cNvPr id="17" name="Oval 16">
            <a:extLst>
              <a:ext uri="{FF2B5EF4-FFF2-40B4-BE49-F238E27FC236}">
                <a16:creationId xmlns:a16="http://schemas.microsoft.com/office/drawing/2014/main" id="{8803D9D4-1530-470D-8D09-84D75401445E}"/>
              </a:ext>
            </a:extLst>
          </p:cNvPr>
          <p:cNvSpPr/>
          <p:nvPr/>
        </p:nvSpPr>
        <p:spPr>
          <a:xfrm>
            <a:off x="5822941" y="4482570"/>
            <a:ext cx="1328740" cy="127554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dirty="0"/>
              <a:t>Placement/ clinical skills</a:t>
            </a:r>
          </a:p>
        </p:txBody>
      </p:sp>
      <p:sp>
        <p:nvSpPr>
          <p:cNvPr id="8" name="Oval 7">
            <a:extLst>
              <a:ext uri="{FF2B5EF4-FFF2-40B4-BE49-F238E27FC236}">
                <a16:creationId xmlns:a16="http://schemas.microsoft.com/office/drawing/2014/main" id="{5021D906-ABDA-4A4B-8A23-27DCC7E5448E}"/>
              </a:ext>
            </a:extLst>
          </p:cNvPr>
          <p:cNvSpPr/>
          <p:nvPr/>
        </p:nvSpPr>
        <p:spPr>
          <a:xfrm>
            <a:off x="8824455" y="2821062"/>
            <a:ext cx="1308087" cy="116605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000" dirty="0"/>
              <a:t>For some a long way off</a:t>
            </a:r>
          </a:p>
        </p:txBody>
      </p:sp>
      <p:sp>
        <p:nvSpPr>
          <p:cNvPr id="14" name="Oval 13">
            <a:extLst>
              <a:ext uri="{FF2B5EF4-FFF2-40B4-BE49-F238E27FC236}">
                <a16:creationId xmlns:a16="http://schemas.microsoft.com/office/drawing/2014/main" id="{2209FEE6-F94C-4164-A788-A20952A20231}"/>
              </a:ext>
            </a:extLst>
          </p:cNvPr>
          <p:cNvSpPr/>
          <p:nvPr/>
        </p:nvSpPr>
        <p:spPr>
          <a:xfrm>
            <a:off x="4753233" y="3886926"/>
            <a:ext cx="1399005" cy="131414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dirty="0"/>
              <a:t>Academic work/ Lectures</a:t>
            </a:r>
          </a:p>
        </p:txBody>
      </p:sp>
      <p:sp>
        <p:nvSpPr>
          <p:cNvPr id="5" name="Oval 4">
            <a:extLst>
              <a:ext uri="{FF2B5EF4-FFF2-40B4-BE49-F238E27FC236}">
                <a16:creationId xmlns:a16="http://schemas.microsoft.com/office/drawing/2014/main" id="{CE7AC2A1-70C1-4340-87F2-45395CDAC664}"/>
              </a:ext>
            </a:extLst>
          </p:cNvPr>
          <p:cNvSpPr/>
          <p:nvPr/>
        </p:nvSpPr>
        <p:spPr>
          <a:xfrm>
            <a:off x="5752676" y="2767117"/>
            <a:ext cx="1912090" cy="1828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400" dirty="0"/>
              <a:t>What the journey will contain</a:t>
            </a:r>
          </a:p>
          <a:p>
            <a:pPr algn="ctr"/>
            <a:r>
              <a:rPr lang="en-GB" sz="1000" dirty="0"/>
              <a:t>Evidence that some expected a lot of work</a:t>
            </a:r>
          </a:p>
        </p:txBody>
      </p:sp>
      <p:sp>
        <p:nvSpPr>
          <p:cNvPr id="2" name="Footer Placeholder 1"/>
          <p:cNvSpPr>
            <a:spLocks noGrp="1"/>
          </p:cNvSpPr>
          <p:nvPr>
            <p:ph type="ftr" sz="quarter" idx="11"/>
          </p:nvPr>
        </p:nvSpPr>
        <p:spPr/>
        <p:txBody>
          <a:bodyPr/>
          <a:lstStyle/>
          <a:p>
            <a:r>
              <a:rPr lang="en-GB"/>
              <a:t>EDULearn 2023                                   </a:t>
            </a:r>
          </a:p>
        </p:txBody>
      </p:sp>
      <p:sp>
        <p:nvSpPr>
          <p:cNvPr id="3" name="Slide Number Placeholder 2"/>
          <p:cNvSpPr>
            <a:spLocks noGrp="1"/>
          </p:cNvSpPr>
          <p:nvPr>
            <p:ph type="sldNum" sz="quarter" idx="12"/>
          </p:nvPr>
        </p:nvSpPr>
        <p:spPr/>
        <p:txBody>
          <a:bodyPr/>
          <a:lstStyle/>
          <a:p>
            <a:fld id="{8BD4DF45-CC8B-4A0B-996C-63025A296846}" type="slidenum">
              <a:rPr lang="en-GB" smtClean="0"/>
              <a:t>21</a:t>
            </a:fld>
            <a:endParaRPr lang="en-GB"/>
          </a:p>
        </p:txBody>
      </p:sp>
      <p:sp>
        <p:nvSpPr>
          <p:cNvPr id="13" name="Title 3">
            <a:extLst>
              <a:ext uri="{FF2B5EF4-FFF2-40B4-BE49-F238E27FC236}">
                <a16:creationId xmlns:a16="http://schemas.microsoft.com/office/drawing/2014/main" id="{728BF290-A8F8-65D0-E600-AB389028B998}"/>
              </a:ext>
            </a:extLst>
          </p:cNvPr>
          <p:cNvSpPr>
            <a:spLocks noGrp="1"/>
          </p:cNvSpPr>
          <p:nvPr>
            <p:ph type="title"/>
          </p:nvPr>
        </p:nvSpPr>
        <p:spPr>
          <a:xfrm>
            <a:off x="1096963" y="287338"/>
            <a:ext cx="10058400" cy="1449387"/>
          </a:xfrm>
        </p:spPr>
        <p:txBody>
          <a:bodyPr>
            <a:normAutofit/>
          </a:bodyPr>
          <a:lstStyle/>
          <a:p>
            <a:r>
              <a:rPr lang="en-GB" dirty="0">
                <a:latin typeface="+mn-lt"/>
              </a:rPr>
              <a:t>Nursing  Emergent Themes Questionnaire 1</a:t>
            </a:r>
          </a:p>
        </p:txBody>
      </p:sp>
      <p:pic>
        <p:nvPicPr>
          <p:cNvPr id="20" name="Audio 19">
            <a:hlinkClick r:id="" action="ppaction://media"/>
            <a:extLst>
              <a:ext uri="{FF2B5EF4-FFF2-40B4-BE49-F238E27FC236}">
                <a16:creationId xmlns:a16="http://schemas.microsoft.com/office/drawing/2014/main" id="{EA6E1B76-D57B-FFB4-A362-F3DF9EE7A2D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98461179"/>
      </p:ext>
    </p:extLst>
  </p:cSld>
  <p:clrMapOvr>
    <a:masterClrMapping/>
  </p:clrMapOvr>
  <mc:AlternateContent xmlns:mc="http://schemas.openxmlformats.org/markup-compatibility/2006" xmlns:p14="http://schemas.microsoft.com/office/powerpoint/2010/main">
    <mc:Choice Requires="p14">
      <p:transition spd="slow" p14:dur="2000" advTm="19684"/>
    </mc:Choice>
    <mc:Fallback xmlns="">
      <p:transition spd="slow" advTm="19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Nursing pictures Questionnaire 1</a:t>
            </a:r>
          </a:p>
        </p:txBody>
      </p:sp>
      <p:sp>
        <p:nvSpPr>
          <p:cNvPr id="3" name="Content Placeholder 2"/>
          <p:cNvSpPr>
            <a:spLocks noGrp="1"/>
          </p:cNvSpPr>
          <p:nvPr>
            <p:ph idx="1"/>
          </p:nvPr>
        </p:nvSpPr>
        <p:spPr/>
        <p:txBody>
          <a:bodyPr/>
          <a:lstStyle/>
          <a:p>
            <a:r>
              <a:rPr lang="en-GB" dirty="0"/>
              <a:t>NF30</a:t>
            </a:r>
          </a:p>
        </p:txBody>
      </p:sp>
      <p:pic>
        <p:nvPicPr>
          <p:cNvPr id="5" name="Picture 4"/>
          <p:cNvPicPr>
            <a:picLocks noChangeAspect="1"/>
          </p:cNvPicPr>
          <p:nvPr/>
        </p:nvPicPr>
        <p:blipFill rotWithShape="1">
          <a:blip r:embed="rId4"/>
          <a:srcRect l="23898" t="3503" r="23163" b="2480"/>
          <a:stretch/>
        </p:blipFill>
        <p:spPr>
          <a:xfrm rot="16200000">
            <a:off x="4274821" y="-348828"/>
            <a:ext cx="3291841" cy="8412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Footer Placeholder 3"/>
          <p:cNvSpPr>
            <a:spLocks noGrp="1"/>
          </p:cNvSpPr>
          <p:nvPr>
            <p:ph type="ftr" sz="quarter" idx="11"/>
          </p:nvPr>
        </p:nvSpPr>
        <p:spPr/>
        <p:txBody>
          <a:bodyPr/>
          <a:lstStyle/>
          <a:p>
            <a:r>
              <a:rPr lang="en-GB"/>
              <a:t>EDULearn 2023                                   </a:t>
            </a:r>
          </a:p>
        </p:txBody>
      </p:sp>
      <p:sp>
        <p:nvSpPr>
          <p:cNvPr id="6" name="Slide Number Placeholder 5"/>
          <p:cNvSpPr>
            <a:spLocks noGrp="1"/>
          </p:cNvSpPr>
          <p:nvPr>
            <p:ph type="sldNum" sz="quarter" idx="12"/>
          </p:nvPr>
        </p:nvSpPr>
        <p:spPr/>
        <p:txBody>
          <a:bodyPr/>
          <a:lstStyle/>
          <a:p>
            <a:fld id="{8BD4DF45-CC8B-4A0B-996C-63025A296846}" type="slidenum">
              <a:rPr lang="en-GB" smtClean="0"/>
              <a:t>22</a:t>
            </a:fld>
            <a:endParaRPr lang="en-GB"/>
          </a:p>
        </p:txBody>
      </p:sp>
      <p:pic>
        <p:nvPicPr>
          <p:cNvPr id="17" name="Audio 16">
            <a:hlinkClick r:id="" action="ppaction://media"/>
            <a:extLst>
              <a:ext uri="{FF2B5EF4-FFF2-40B4-BE49-F238E27FC236}">
                <a16:creationId xmlns:a16="http://schemas.microsoft.com/office/drawing/2014/main" id="{8282F9AB-AC43-4025-7821-DE0481E3A64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4975833"/>
      </p:ext>
    </p:extLst>
  </p:cSld>
  <p:clrMapOvr>
    <a:masterClrMapping/>
  </p:clrMapOvr>
  <mc:AlternateContent xmlns:mc="http://schemas.openxmlformats.org/markup-compatibility/2006" xmlns:p14="http://schemas.microsoft.com/office/powerpoint/2010/main">
    <mc:Choice Requires="p14">
      <p:transition spd="slow" p14:dur="2000" advTm="11808"/>
    </mc:Choice>
    <mc:Fallback xmlns="">
      <p:transition spd="slow" advTm="11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EDC716-7725-4754-A07E-D018CB7CC401}"/>
              </a:ext>
            </a:extLst>
          </p:cNvPr>
          <p:cNvSpPr>
            <a:spLocks noGrp="1"/>
          </p:cNvSpPr>
          <p:nvPr>
            <p:ph type="title"/>
          </p:nvPr>
        </p:nvSpPr>
        <p:spPr/>
        <p:txBody>
          <a:bodyPr>
            <a:normAutofit/>
          </a:bodyPr>
          <a:lstStyle/>
          <a:p>
            <a:r>
              <a:rPr lang="en-GB" dirty="0"/>
              <a:t>Radiotherapy Emergent Themes Questionnaire 1</a:t>
            </a:r>
          </a:p>
        </p:txBody>
      </p:sp>
      <p:sp>
        <p:nvSpPr>
          <p:cNvPr id="2" name="Content Placeholder 1"/>
          <p:cNvSpPr>
            <a:spLocks noGrp="1"/>
          </p:cNvSpPr>
          <p:nvPr>
            <p:ph idx="1"/>
          </p:nvPr>
        </p:nvSpPr>
        <p:spPr/>
        <p:txBody>
          <a:bodyPr/>
          <a:lstStyle/>
          <a:p>
            <a:endParaRPr lang="en-GB" dirty="0"/>
          </a:p>
        </p:txBody>
      </p:sp>
      <p:sp>
        <p:nvSpPr>
          <p:cNvPr id="7" name="Oval 6">
            <a:extLst>
              <a:ext uri="{FF2B5EF4-FFF2-40B4-BE49-F238E27FC236}">
                <a16:creationId xmlns:a16="http://schemas.microsoft.com/office/drawing/2014/main" id="{224BF41A-DE0E-45A6-92DF-A2FA48AB7BBE}"/>
              </a:ext>
            </a:extLst>
          </p:cNvPr>
          <p:cNvSpPr/>
          <p:nvPr/>
        </p:nvSpPr>
        <p:spPr>
          <a:xfrm>
            <a:off x="5603985" y="2409590"/>
            <a:ext cx="1758028" cy="168408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Confidence</a:t>
            </a:r>
          </a:p>
          <a:p>
            <a:pPr algn="ctr"/>
            <a:r>
              <a:rPr lang="en-GB" sz="1000" dirty="0"/>
              <a:t>Variety-some were confident of completing whilst others not at all confident</a:t>
            </a:r>
          </a:p>
        </p:txBody>
      </p:sp>
      <p:sp>
        <p:nvSpPr>
          <p:cNvPr id="10" name="Oval 9">
            <a:extLst>
              <a:ext uri="{FF2B5EF4-FFF2-40B4-BE49-F238E27FC236}">
                <a16:creationId xmlns:a16="http://schemas.microsoft.com/office/drawing/2014/main" id="{54FDD0B8-45F5-45DE-BC59-E5DEC0A089B7}"/>
              </a:ext>
            </a:extLst>
          </p:cNvPr>
          <p:cNvSpPr/>
          <p:nvPr/>
        </p:nvSpPr>
        <p:spPr>
          <a:xfrm>
            <a:off x="2361598" y="1956831"/>
            <a:ext cx="2477122" cy="243590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Expectation of hard work</a:t>
            </a:r>
          </a:p>
          <a:p>
            <a:pPr algn="ctr"/>
            <a:r>
              <a:rPr lang="en-GB" sz="1200" dirty="0"/>
              <a:t>…in both University and placement</a:t>
            </a:r>
          </a:p>
        </p:txBody>
      </p:sp>
      <p:sp>
        <p:nvSpPr>
          <p:cNvPr id="11" name="Oval 10">
            <a:extLst>
              <a:ext uri="{FF2B5EF4-FFF2-40B4-BE49-F238E27FC236}">
                <a16:creationId xmlns:a16="http://schemas.microsoft.com/office/drawing/2014/main" id="{BB1846CB-7F3F-4301-9CE1-2DCD682C00C5}"/>
              </a:ext>
            </a:extLst>
          </p:cNvPr>
          <p:cNvSpPr/>
          <p:nvPr/>
        </p:nvSpPr>
        <p:spPr>
          <a:xfrm>
            <a:off x="1632236" y="3488839"/>
            <a:ext cx="1606343" cy="1648449"/>
          </a:xfrm>
          <a:prstGeom prst="ellipse">
            <a:avLst/>
          </a:prstGeom>
          <a:solidFill>
            <a:schemeClr val="accent6"/>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000" dirty="0"/>
              <a:t>Work/life balance-recognising importance of work/life balance</a:t>
            </a:r>
          </a:p>
          <a:p>
            <a:pPr algn="ctr"/>
            <a:endParaRPr lang="en-GB" sz="1000" b="1" u="sng" dirty="0"/>
          </a:p>
        </p:txBody>
      </p:sp>
      <p:sp>
        <p:nvSpPr>
          <p:cNvPr id="29" name="Oval 28">
            <a:extLst>
              <a:ext uri="{FF2B5EF4-FFF2-40B4-BE49-F238E27FC236}">
                <a16:creationId xmlns:a16="http://schemas.microsoft.com/office/drawing/2014/main" id="{BB1846CB-7F3F-4301-9CE1-2DCD682C00C5}"/>
              </a:ext>
            </a:extLst>
          </p:cNvPr>
          <p:cNvSpPr/>
          <p:nvPr/>
        </p:nvSpPr>
        <p:spPr>
          <a:xfrm>
            <a:off x="2993829" y="4059294"/>
            <a:ext cx="1606343" cy="1648449"/>
          </a:xfrm>
          <a:prstGeom prst="ellipse">
            <a:avLst/>
          </a:prstGeom>
          <a:solidFill>
            <a:schemeClr val="accent6"/>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000" dirty="0"/>
              <a:t>Time pressures</a:t>
            </a:r>
          </a:p>
        </p:txBody>
      </p:sp>
      <p:sp>
        <p:nvSpPr>
          <p:cNvPr id="31" name="Oval 30">
            <a:extLst>
              <a:ext uri="{FF2B5EF4-FFF2-40B4-BE49-F238E27FC236}">
                <a16:creationId xmlns:a16="http://schemas.microsoft.com/office/drawing/2014/main" id="{E590E192-02B1-4293-A19D-BB79D70BA51F}"/>
              </a:ext>
            </a:extLst>
          </p:cNvPr>
          <p:cNvSpPr/>
          <p:nvPr/>
        </p:nvSpPr>
        <p:spPr>
          <a:xfrm>
            <a:off x="8569878" y="3690651"/>
            <a:ext cx="1890892" cy="189269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Journey</a:t>
            </a:r>
          </a:p>
          <a:p>
            <a:pPr algn="ctr"/>
            <a:r>
              <a:rPr lang="en-GB" sz="1100" dirty="0"/>
              <a:t>Components of the journey</a:t>
            </a:r>
          </a:p>
          <a:p>
            <a:pPr algn="ctr"/>
            <a:r>
              <a:rPr lang="en-GB" sz="1100" dirty="0"/>
              <a:t>Social, academic, placement ?sleep</a:t>
            </a:r>
          </a:p>
        </p:txBody>
      </p:sp>
      <p:sp>
        <p:nvSpPr>
          <p:cNvPr id="32" name="Oval 31">
            <a:extLst>
              <a:ext uri="{FF2B5EF4-FFF2-40B4-BE49-F238E27FC236}">
                <a16:creationId xmlns:a16="http://schemas.microsoft.com/office/drawing/2014/main" id="{E590E192-02B1-4293-A19D-BB79D70BA51F}"/>
              </a:ext>
            </a:extLst>
          </p:cNvPr>
          <p:cNvSpPr/>
          <p:nvPr/>
        </p:nvSpPr>
        <p:spPr>
          <a:xfrm>
            <a:off x="7906469" y="2045300"/>
            <a:ext cx="1710473" cy="162207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The future</a:t>
            </a:r>
          </a:p>
          <a:p>
            <a:pPr algn="ctr"/>
            <a:r>
              <a:rPr lang="en-GB" sz="1200" dirty="0"/>
              <a:t>Looking beyond the programme</a:t>
            </a:r>
          </a:p>
        </p:txBody>
      </p:sp>
      <p:sp>
        <p:nvSpPr>
          <p:cNvPr id="5" name="Oval 4">
            <a:extLst>
              <a:ext uri="{FF2B5EF4-FFF2-40B4-BE49-F238E27FC236}">
                <a16:creationId xmlns:a16="http://schemas.microsoft.com/office/drawing/2014/main" id="{CE7AC2A1-70C1-4340-87F2-45395CDAC664}"/>
              </a:ext>
            </a:extLst>
          </p:cNvPr>
          <p:cNvSpPr/>
          <p:nvPr/>
        </p:nvSpPr>
        <p:spPr>
          <a:xfrm>
            <a:off x="5144539" y="3690651"/>
            <a:ext cx="1535417" cy="147377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000" dirty="0"/>
              <a:t>Confident of completing</a:t>
            </a:r>
          </a:p>
        </p:txBody>
      </p:sp>
      <p:sp>
        <p:nvSpPr>
          <p:cNvPr id="27" name="Oval 26">
            <a:extLst>
              <a:ext uri="{FF2B5EF4-FFF2-40B4-BE49-F238E27FC236}">
                <a16:creationId xmlns:a16="http://schemas.microsoft.com/office/drawing/2014/main" id="{CE7AC2A1-70C1-4340-87F2-45395CDAC664}"/>
              </a:ext>
            </a:extLst>
          </p:cNvPr>
          <p:cNvSpPr/>
          <p:nvPr/>
        </p:nvSpPr>
        <p:spPr>
          <a:xfrm>
            <a:off x="6523125" y="3749507"/>
            <a:ext cx="1127613" cy="117930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900" dirty="0"/>
              <a:t>Not confident of completing </a:t>
            </a:r>
          </a:p>
        </p:txBody>
      </p:sp>
      <p:sp>
        <p:nvSpPr>
          <p:cNvPr id="8" name="Oval 7">
            <a:extLst>
              <a:ext uri="{FF2B5EF4-FFF2-40B4-BE49-F238E27FC236}">
                <a16:creationId xmlns:a16="http://schemas.microsoft.com/office/drawing/2014/main" id="{5021D906-ABDA-4A4B-8A23-27DCC7E5448E}"/>
              </a:ext>
            </a:extLst>
          </p:cNvPr>
          <p:cNvSpPr/>
          <p:nvPr/>
        </p:nvSpPr>
        <p:spPr>
          <a:xfrm>
            <a:off x="6986220" y="4657534"/>
            <a:ext cx="920249" cy="815588"/>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900" dirty="0"/>
              <a:t>Concern about Exam/revision </a:t>
            </a:r>
          </a:p>
        </p:txBody>
      </p:sp>
      <p:sp>
        <p:nvSpPr>
          <p:cNvPr id="3" name="Footer Placeholder 2"/>
          <p:cNvSpPr>
            <a:spLocks noGrp="1"/>
          </p:cNvSpPr>
          <p:nvPr>
            <p:ph type="ftr" sz="quarter" idx="11"/>
          </p:nvPr>
        </p:nvSpPr>
        <p:spPr/>
        <p:txBody>
          <a:bodyPr/>
          <a:lstStyle/>
          <a:p>
            <a:r>
              <a:rPr lang="en-GB"/>
              <a:t>EDULearn 2023                                   </a:t>
            </a:r>
          </a:p>
        </p:txBody>
      </p:sp>
      <p:sp>
        <p:nvSpPr>
          <p:cNvPr id="6" name="Slide Number Placeholder 5"/>
          <p:cNvSpPr>
            <a:spLocks noGrp="1"/>
          </p:cNvSpPr>
          <p:nvPr>
            <p:ph type="sldNum" sz="quarter" idx="12"/>
          </p:nvPr>
        </p:nvSpPr>
        <p:spPr/>
        <p:txBody>
          <a:bodyPr/>
          <a:lstStyle/>
          <a:p>
            <a:fld id="{8BD4DF45-CC8B-4A0B-996C-63025A296846}" type="slidenum">
              <a:rPr lang="en-GB" smtClean="0"/>
              <a:t>23</a:t>
            </a:fld>
            <a:endParaRPr lang="en-GB"/>
          </a:p>
        </p:txBody>
      </p:sp>
      <p:pic>
        <p:nvPicPr>
          <p:cNvPr id="23" name="Audio 22">
            <a:hlinkClick r:id="" action="ppaction://media"/>
            <a:extLst>
              <a:ext uri="{FF2B5EF4-FFF2-40B4-BE49-F238E27FC236}">
                <a16:creationId xmlns:a16="http://schemas.microsoft.com/office/drawing/2014/main" id="{178C6D73-B4DE-E13D-259F-A6240B663D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34352614"/>
      </p:ext>
    </p:extLst>
  </p:cSld>
  <p:clrMapOvr>
    <a:masterClrMapping/>
  </p:clrMapOvr>
  <mc:AlternateContent xmlns:mc="http://schemas.openxmlformats.org/markup-compatibility/2006" xmlns:p14="http://schemas.microsoft.com/office/powerpoint/2010/main">
    <mc:Choice Requires="p14">
      <p:transition spd="slow" p14:dur="2000" advTm="17349"/>
    </mc:Choice>
    <mc:Fallback xmlns="">
      <p:transition spd="slow" advTm="17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Radiotherapy pictures from questionnaire 1</a:t>
            </a:r>
          </a:p>
        </p:txBody>
      </p:sp>
      <p:sp>
        <p:nvSpPr>
          <p:cNvPr id="3" name="Content Placeholder 2"/>
          <p:cNvSpPr>
            <a:spLocks noGrp="1"/>
          </p:cNvSpPr>
          <p:nvPr>
            <p:ph idx="1"/>
          </p:nvPr>
        </p:nvSpPr>
        <p:spPr/>
        <p:txBody>
          <a:bodyPr/>
          <a:lstStyle/>
          <a:p>
            <a:r>
              <a:rPr lang="en-GB" dirty="0"/>
              <a:t>RT109 &amp; RT 111</a:t>
            </a:r>
          </a:p>
        </p:txBody>
      </p:sp>
      <p:pic>
        <p:nvPicPr>
          <p:cNvPr id="4" name="Picture 3"/>
          <p:cNvPicPr>
            <a:picLocks noChangeAspect="1"/>
          </p:cNvPicPr>
          <p:nvPr/>
        </p:nvPicPr>
        <p:blipFill rotWithShape="1">
          <a:blip r:embed="rId5">
            <a:lum bright="-4000"/>
          </a:blip>
          <a:srcRect l="26590" t="2972" r="10245" b="16029"/>
          <a:stretch/>
        </p:blipFill>
        <p:spPr>
          <a:xfrm rot="16200000">
            <a:off x="7459109" y="670860"/>
            <a:ext cx="2807428" cy="51571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6"/>
          <a:srcRect l="36363" r="19669" b="13020"/>
          <a:stretch/>
        </p:blipFill>
        <p:spPr>
          <a:xfrm rot="16200000">
            <a:off x="3168930" y="1791144"/>
            <a:ext cx="2301647" cy="64449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Footer Placeholder 5"/>
          <p:cNvSpPr>
            <a:spLocks noGrp="1"/>
          </p:cNvSpPr>
          <p:nvPr>
            <p:ph type="ftr" sz="quarter" idx="11"/>
          </p:nvPr>
        </p:nvSpPr>
        <p:spPr/>
        <p:txBody>
          <a:bodyPr/>
          <a:lstStyle/>
          <a:p>
            <a:r>
              <a:rPr lang="en-GB"/>
              <a:t>EDULearn 2023                                   </a:t>
            </a:r>
          </a:p>
        </p:txBody>
      </p:sp>
      <p:sp>
        <p:nvSpPr>
          <p:cNvPr id="7" name="Slide Number Placeholder 6"/>
          <p:cNvSpPr>
            <a:spLocks noGrp="1"/>
          </p:cNvSpPr>
          <p:nvPr>
            <p:ph type="sldNum" sz="quarter" idx="12"/>
          </p:nvPr>
        </p:nvSpPr>
        <p:spPr/>
        <p:txBody>
          <a:bodyPr/>
          <a:lstStyle/>
          <a:p>
            <a:fld id="{8BD4DF45-CC8B-4A0B-996C-63025A296846}" type="slidenum">
              <a:rPr lang="en-GB" smtClean="0"/>
              <a:t>24</a:t>
            </a:fld>
            <a:endParaRPr lang="en-GB"/>
          </a:p>
        </p:txBody>
      </p:sp>
      <p:pic>
        <p:nvPicPr>
          <p:cNvPr id="16" name="Audio 15">
            <a:hlinkClick r:id="" action="ppaction://media"/>
            <a:extLst>
              <a:ext uri="{FF2B5EF4-FFF2-40B4-BE49-F238E27FC236}">
                <a16:creationId xmlns:a16="http://schemas.microsoft.com/office/drawing/2014/main" id="{EAB49906-504D-732A-0358-4697696EB8F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89336583"/>
      </p:ext>
    </p:extLst>
  </p:cSld>
  <p:clrMapOvr>
    <a:masterClrMapping/>
  </p:clrMapOvr>
  <mc:AlternateContent xmlns:mc="http://schemas.openxmlformats.org/markup-compatibility/2006" xmlns:p14="http://schemas.microsoft.com/office/powerpoint/2010/main">
    <mc:Choice Requires="p14">
      <p:transition spd="slow" p14:dur="2000" advTm="6083"/>
    </mc:Choice>
    <mc:Fallback xmlns="">
      <p:transition spd="slow" advTm="6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54FDD0B8-45F5-45DE-BC59-E5DEC0A089B7}"/>
              </a:ext>
            </a:extLst>
          </p:cNvPr>
          <p:cNvSpPr/>
          <p:nvPr/>
        </p:nvSpPr>
        <p:spPr>
          <a:xfrm>
            <a:off x="8369071" y="2189184"/>
            <a:ext cx="2159000" cy="1965323"/>
          </a:xfrm>
          <a:prstGeom prst="ellipse">
            <a:avLst/>
          </a:pr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Overcoming hurdles of year 1</a:t>
            </a:r>
          </a:p>
          <a:p>
            <a:pPr algn="ctr"/>
            <a:r>
              <a:rPr lang="en-GB" sz="1200" dirty="0"/>
              <a:t> completion of programme</a:t>
            </a:r>
          </a:p>
          <a:p>
            <a:pPr algn="ctr"/>
            <a:endParaRPr lang="en-GB" dirty="0"/>
          </a:p>
        </p:txBody>
      </p:sp>
      <p:sp>
        <p:nvSpPr>
          <p:cNvPr id="4" name="Title 3">
            <a:extLst>
              <a:ext uri="{FF2B5EF4-FFF2-40B4-BE49-F238E27FC236}">
                <a16:creationId xmlns:a16="http://schemas.microsoft.com/office/drawing/2014/main" id="{39EDC716-7725-4754-A07E-D018CB7CC401}"/>
              </a:ext>
            </a:extLst>
          </p:cNvPr>
          <p:cNvSpPr>
            <a:spLocks noGrp="1"/>
          </p:cNvSpPr>
          <p:nvPr>
            <p:ph type="title"/>
          </p:nvPr>
        </p:nvSpPr>
        <p:spPr>
          <a:xfrm>
            <a:off x="548640" y="286607"/>
            <a:ext cx="11018520" cy="1450757"/>
          </a:xfrm>
        </p:spPr>
        <p:txBody>
          <a:bodyPr>
            <a:normAutofit/>
          </a:bodyPr>
          <a:lstStyle/>
          <a:p>
            <a:r>
              <a:rPr lang="en-GB" dirty="0"/>
              <a:t>Nursing Emergent Themes Questionnaire 2</a:t>
            </a:r>
          </a:p>
        </p:txBody>
      </p:sp>
      <p:sp>
        <p:nvSpPr>
          <p:cNvPr id="2" name="Content Placeholder 1"/>
          <p:cNvSpPr>
            <a:spLocks noGrp="1"/>
          </p:cNvSpPr>
          <p:nvPr>
            <p:ph idx="1"/>
          </p:nvPr>
        </p:nvSpPr>
        <p:spPr/>
        <p:txBody>
          <a:bodyPr/>
          <a:lstStyle/>
          <a:p>
            <a:endParaRPr lang="en-GB" dirty="0"/>
          </a:p>
        </p:txBody>
      </p:sp>
      <p:sp>
        <p:nvSpPr>
          <p:cNvPr id="7" name="Oval 6">
            <a:extLst>
              <a:ext uri="{FF2B5EF4-FFF2-40B4-BE49-F238E27FC236}">
                <a16:creationId xmlns:a16="http://schemas.microsoft.com/office/drawing/2014/main" id="{224BF41A-DE0E-45A6-92DF-A2FA48AB7BBE}"/>
              </a:ext>
            </a:extLst>
          </p:cNvPr>
          <p:cNvSpPr/>
          <p:nvPr/>
        </p:nvSpPr>
        <p:spPr>
          <a:xfrm>
            <a:off x="8397178" y="2189185"/>
            <a:ext cx="2130893" cy="2035678"/>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Growth/ Increased confidence</a:t>
            </a:r>
          </a:p>
          <a:p>
            <a:pPr algn="ctr"/>
            <a:r>
              <a:rPr lang="en-GB" sz="1200" dirty="0"/>
              <a:t>gaining skills and knowledge</a:t>
            </a:r>
          </a:p>
        </p:txBody>
      </p:sp>
      <p:sp>
        <p:nvSpPr>
          <p:cNvPr id="9" name="Oval 8">
            <a:extLst>
              <a:ext uri="{FF2B5EF4-FFF2-40B4-BE49-F238E27FC236}">
                <a16:creationId xmlns:a16="http://schemas.microsoft.com/office/drawing/2014/main" id="{E590E192-02B1-4293-A19D-BB79D70BA51F}"/>
              </a:ext>
            </a:extLst>
          </p:cNvPr>
          <p:cNvSpPr/>
          <p:nvPr/>
        </p:nvSpPr>
        <p:spPr>
          <a:xfrm>
            <a:off x="2109787" y="2344336"/>
            <a:ext cx="2222500" cy="210502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Poor work/life balance</a:t>
            </a:r>
          </a:p>
          <a:p>
            <a:pPr algn="ctr"/>
            <a:r>
              <a:rPr lang="en-GB" sz="1200" dirty="0"/>
              <a:t>Only time for placement, study and sleep</a:t>
            </a:r>
          </a:p>
        </p:txBody>
      </p:sp>
      <p:sp>
        <p:nvSpPr>
          <p:cNvPr id="11" name="Oval 10">
            <a:extLst>
              <a:ext uri="{FF2B5EF4-FFF2-40B4-BE49-F238E27FC236}">
                <a16:creationId xmlns:a16="http://schemas.microsoft.com/office/drawing/2014/main" id="{BB1846CB-7F3F-4301-9CE1-2DCD682C00C5}"/>
              </a:ext>
            </a:extLst>
          </p:cNvPr>
          <p:cNvSpPr/>
          <p:nvPr/>
        </p:nvSpPr>
        <p:spPr>
          <a:xfrm>
            <a:off x="5874718" y="3677247"/>
            <a:ext cx="2159000" cy="2012951"/>
          </a:xfrm>
          <a:prstGeom prst="ellipse">
            <a:avLst/>
          </a:prstGeom>
          <a:solidFill>
            <a:schemeClr val="accent6"/>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000" dirty="0"/>
              <a:t>’Level of happiness/contentment/enthusiasm</a:t>
            </a:r>
          </a:p>
        </p:txBody>
      </p:sp>
      <p:sp>
        <p:nvSpPr>
          <p:cNvPr id="12" name="Oval 11">
            <a:extLst>
              <a:ext uri="{FF2B5EF4-FFF2-40B4-BE49-F238E27FC236}">
                <a16:creationId xmlns:a16="http://schemas.microsoft.com/office/drawing/2014/main" id="{E42ECDD1-4857-4148-8982-54F49C0934E2}"/>
              </a:ext>
            </a:extLst>
          </p:cNvPr>
          <p:cNvSpPr/>
          <p:nvPr/>
        </p:nvSpPr>
        <p:spPr>
          <a:xfrm>
            <a:off x="3959993" y="3602132"/>
            <a:ext cx="1438275" cy="139065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000" dirty="0"/>
              <a:t>Sleep/tiredness</a:t>
            </a:r>
          </a:p>
        </p:txBody>
      </p:sp>
      <p:sp>
        <p:nvSpPr>
          <p:cNvPr id="8" name="Oval 7">
            <a:extLst>
              <a:ext uri="{FF2B5EF4-FFF2-40B4-BE49-F238E27FC236}">
                <a16:creationId xmlns:a16="http://schemas.microsoft.com/office/drawing/2014/main" id="{5021D906-ABDA-4A4B-8A23-27DCC7E5448E}"/>
              </a:ext>
            </a:extLst>
          </p:cNvPr>
          <p:cNvSpPr/>
          <p:nvPr/>
        </p:nvSpPr>
        <p:spPr>
          <a:xfrm>
            <a:off x="2894012" y="4383135"/>
            <a:ext cx="1438275" cy="139065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000" dirty="0"/>
              <a:t>No (social) life</a:t>
            </a:r>
          </a:p>
        </p:txBody>
      </p:sp>
      <p:sp>
        <p:nvSpPr>
          <p:cNvPr id="5" name="Oval 4">
            <a:extLst>
              <a:ext uri="{FF2B5EF4-FFF2-40B4-BE49-F238E27FC236}">
                <a16:creationId xmlns:a16="http://schemas.microsoft.com/office/drawing/2014/main" id="{CE7AC2A1-70C1-4340-87F2-45395CDAC664}"/>
              </a:ext>
            </a:extLst>
          </p:cNvPr>
          <p:cNvSpPr/>
          <p:nvPr/>
        </p:nvSpPr>
        <p:spPr>
          <a:xfrm>
            <a:off x="1406816" y="3921723"/>
            <a:ext cx="1619250" cy="1524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000" dirty="0"/>
              <a:t>Some able to manage workload successfully</a:t>
            </a:r>
          </a:p>
        </p:txBody>
      </p:sp>
      <p:sp>
        <p:nvSpPr>
          <p:cNvPr id="20" name="Oval 19">
            <a:extLst>
              <a:ext uri="{FF2B5EF4-FFF2-40B4-BE49-F238E27FC236}">
                <a16:creationId xmlns:a16="http://schemas.microsoft.com/office/drawing/2014/main" id="{54FDD0B8-45F5-45DE-BC59-E5DEC0A089B7}"/>
              </a:ext>
            </a:extLst>
          </p:cNvPr>
          <p:cNvSpPr/>
          <p:nvPr/>
        </p:nvSpPr>
        <p:spPr>
          <a:xfrm>
            <a:off x="5818223" y="2280123"/>
            <a:ext cx="2159000" cy="196532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Reality of becoming a nurse</a:t>
            </a:r>
          </a:p>
        </p:txBody>
      </p:sp>
      <p:sp>
        <p:nvSpPr>
          <p:cNvPr id="6" name="Oval 5">
            <a:extLst>
              <a:ext uri="{FF2B5EF4-FFF2-40B4-BE49-F238E27FC236}">
                <a16:creationId xmlns:a16="http://schemas.microsoft.com/office/drawing/2014/main" id="{933C01CF-8C68-46EA-A165-99CC305DC76F}"/>
              </a:ext>
            </a:extLst>
          </p:cNvPr>
          <p:cNvSpPr/>
          <p:nvPr/>
        </p:nvSpPr>
        <p:spPr>
          <a:xfrm>
            <a:off x="4081489" y="2480822"/>
            <a:ext cx="1495425" cy="1368641"/>
          </a:xfrm>
          <a:prstGeom prst="ellipse">
            <a:avLst/>
          </a:prstGeom>
          <a:solidFill>
            <a:schemeClr val="accent6"/>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000" dirty="0"/>
              <a:t>Its hard work</a:t>
            </a:r>
          </a:p>
        </p:txBody>
      </p:sp>
      <p:sp>
        <p:nvSpPr>
          <p:cNvPr id="3" name="Flowchart: Connector 2"/>
          <p:cNvSpPr/>
          <p:nvPr/>
        </p:nvSpPr>
        <p:spPr>
          <a:xfrm>
            <a:off x="8470038" y="3857414"/>
            <a:ext cx="1999631" cy="1870969"/>
          </a:xfrm>
          <a:prstGeom prst="flowChartConnector">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Overcoming hurdles of year 1</a:t>
            </a:r>
          </a:p>
          <a:p>
            <a:pPr algn="ctr"/>
            <a:r>
              <a:rPr lang="en-GB" dirty="0"/>
              <a:t>Completion of year1</a:t>
            </a:r>
          </a:p>
        </p:txBody>
      </p:sp>
      <p:sp>
        <p:nvSpPr>
          <p:cNvPr id="13" name="Footer Placeholder 12"/>
          <p:cNvSpPr>
            <a:spLocks noGrp="1"/>
          </p:cNvSpPr>
          <p:nvPr>
            <p:ph type="ftr" sz="quarter" idx="11"/>
          </p:nvPr>
        </p:nvSpPr>
        <p:spPr/>
        <p:txBody>
          <a:bodyPr/>
          <a:lstStyle/>
          <a:p>
            <a:r>
              <a:rPr lang="en-GB"/>
              <a:t>EDULearn 2023                                   </a:t>
            </a:r>
          </a:p>
        </p:txBody>
      </p:sp>
      <p:sp>
        <p:nvSpPr>
          <p:cNvPr id="14" name="Slide Number Placeholder 13"/>
          <p:cNvSpPr>
            <a:spLocks noGrp="1"/>
          </p:cNvSpPr>
          <p:nvPr>
            <p:ph type="sldNum" sz="quarter" idx="12"/>
          </p:nvPr>
        </p:nvSpPr>
        <p:spPr/>
        <p:txBody>
          <a:bodyPr/>
          <a:lstStyle/>
          <a:p>
            <a:fld id="{8BD4DF45-CC8B-4A0B-996C-63025A296846}" type="slidenum">
              <a:rPr lang="en-GB" smtClean="0"/>
              <a:t>25</a:t>
            </a:fld>
            <a:endParaRPr lang="en-GB"/>
          </a:p>
        </p:txBody>
      </p:sp>
      <p:pic>
        <p:nvPicPr>
          <p:cNvPr id="22" name="Audio 21">
            <a:hlinkClick r:id="" action="ppaction://media"/>
            <a:extLst>
              <a:ext uri="{FF2B5EF4-FFF2-40B4-BE49-F238E27FC236}">
                <a16:creationId xmlns:a16="http://schemas.microsoft.com/office/drawing/2014/main" id="{75BFE72E-617B-7966-00A9-7905CDFCF49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54656796"/>
      </p:ext>
    </p:extLst>
  </p:cSld>
  <p:clrMapOvr>
    <a:masterClrMapping/>
  </p:clrMapOvr>
  <mc:AlternateContent xmlns:mc="http://schemas.openxmlformats.org/markup-compatibility/2006" xmlns:p14="http://schemas.microsoft.com/office/powerpoint/2010/main">
    <mc:Choice Requires="p14">
      <p:transition spd="slow" p14:dur="2000" advTm="14751"/>
    </mc:Choice>
    <mc:Fallback xmlns="">
      <p:transition spd="slow" advTm="14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Nursing pictures from questionnaire 2</a:t>
            </a:r>
          </a:p>
        </p:txBody>
      </p:sp>
      <p:pic>
        <p:nvPicPr>
          <p:cNvPr id="3" name="Picture 2"/>
          <p:cNvPicPr>
            <a:picLocks noChangeAspect="1"/>
          </p:cNvPicPr>
          <p:nvPr/>
        </p:nvPicPr>
        <p:blipFill rotWithShape="1">
          <a:blip r:embed="rId4"/>
          <a:srcRect l="12027" t="4937" r="31206" b="1484"/>
          <a:stretch/>
        </p:blipFill>
        <p:spPr>
          <a:xfrm rot="16200000">
            <a:off x="2808515" y="3269"/>
            <a:ext cx="2909753" cy="67894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5"/>
          <a:srcRect l="12217" t="11097" r="23208" b="-11097"/>
          <a:stretch/>
        </p:blipFill>
        <p:spPr>
          <a:xfrm rot="-5400000">
            <a:off x="7383780" y="1577340"/>
            <a:ext cx="3383280" cy="5897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Footer Placeholder 4"/>
          <p:cNvSpPr>
            <a:spLocks noGrp="1"/>
          </p:cNvSpPr>
          <p:nvPr>
            <p:ph type="ftr" sz="quarter" idx="11"/>
          </p:nvPr>
        </p:nvSpPr>
        <p:spPr/>
        <p:txBody>
          <a:bodyPr/>
          <a:lstStyle/>
          <a:p>
            <a:r>
              <a:rPr lang="en-GB"/>
              <a:t>EDULearn 2023                                   </a:t>
            </a:r>
          </a:p>
        </p:txBody>
      </p:sp>
      <p:sp>
        <p:nvSpPr>
          <p:cNvPr id="6" name="Slide Number Placeholder 5"/>
          <p:cNvSpPr>
            <a:spLocks noGrp="1"/>
          </p:cNvSpPr>
          <p:nvPr>
            <p:ph type="sldNum" sz="quarter" idx="12"/>
          </p:nvPr>
        </p:nvSpPr>
        <p:spPr/>
        <p:txBody>
          <a:bodyPr/>
          <a:lstStyle/>
          <a:p>
            <a:fld id="{8BD4DF45-CC8B-4A0B-996C-63025A296846}" type="slidenum">
              <a:rPr lang="en-GB" smtClean="0"/>
              <a:t>26</a:t>
            </a:fld>
            <a:endParaRPr lang="en-GB"/>
          </a:p>
        </p:txBody>
      </p:sp>
      <p:pic>
        <p:nvPicPr>
          <p:cNvPr id="19" name="Audio 18">
            <a:hlinkClick r:id="" action="ppaction://media"/>
            <a:extLst>
              <a:ext uri="{FF2B5EF4-FFF2-40B4-BE49-F238E27FC236}">
                <a16:creationId xmlns:a16="http://schemas.microsoft.com/office/drawing/2014/main" id="{9322432B-AF6E-DC1B-9961-759D3806584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70695441"/>
      </p:ext>
    </p:extLst>
  </p:cSld>
  <p:clrMapOvr>
    <a:masterClrMapping/>
  </p:clrMapOvr>
  <mc:AlternateContent xmlns:mc="http://schemas.openxmlformats.org/markup-compatibility/2006" xmlns:p14="http://schemas.microsoft.com/office/powerpoint/2010/main">
    <mc:Choice Requires="p14">
      <p:transition spd="slow" p14:dur="2000" advTm="21132"/>
    </mc:Choice>
    <mc:Fallback xmlns="">
      <p:transition spd="slow" advTm="21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EDC716-7725-4754-A07E-D018CB7CC401}"/>
              </a:ext>
            </a:extLst>
          </p:cNvPr>
          <p:cNvSpPr>
            <a:spLocks noGrp="1"/>
          </p:cNvSpPr>
          <p:nvPr>
            <p:ph type="title"/>
          </p:nvPr>
        </p:nvSpPr>
        <p:spPr>
          <a:xfrm>
            <a:off x="1097280" y="286607"/>
            <a:ext cx="10058400" cy="1450757"/>
          </a:xfrm>
        </p:spPr>
        <p:txBody>
          <a:bodyPr>
            <a:normAutofit/>
          </a:bodyPr>
          <a:lstStyle/>
          <a:p>
            <a:r>
              <a:rPr lang="en-GB" dirty="0"/>
              <a:t>Radiotherapy Emergent Themes Questionnaire 2</a:t>
            </a:r>
          </a:p>
        </p:txBody>
      </p:sp>
      <p:sp>
        <p:nvSpPr>
          <p:cNvPr id="2" name="Content Placeholder 1"/>
          <p:cNvSpPr>
            <a:spLocks noGrp="1"/>
          </p:cNvSpPr>
          <p:nvPr>
            <p:ph idx="1"/>
          </p:nvPr>
        </p:nvSpPr>
        <p:spPr/>
        <p:txBody>
          <a:bodyPr/>
          <a:lstStyle/>
          <a:p>
            <a:endParaRPr lang="en-GB" dirty="0"/>
          </a:p>
        </p:txBody>
      </p:sp>
      <p:sp>
        <p:nvSpPr>
          <p:cNvPr id="9" name="Oval 8">
            <a:extLst>
              <a:ext uri="{FF2B5EF4-FFF2-40B4-BE49-F238E27FC236}">
                <a16:creationId xmlns:a16="http://schemas.microsoft.com/office/drawing/2014/main" id="{E590E192-02B1-4293-A19D-BB79D70BA51F}"/>
              </a:ext>
            </a:extLst>
          </p:cNvPr>
          <p:cNvSpPr/>
          <p:nvPr/>
        </p:nvSpPr>
        <p:spPr>
          <a:xfrm>
            <a:off x="7670374" y="2240531"/>
            <a:ext cx="2030156" cy="203613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200" dirty="0"/>
              <a:t>Workload</a:t>
            </a:r>
          </a:p>
        </p:txBody>
      </p:sp>
      <p:sp>
        <p:nvSpPr>
          <p:cNvPr id="10" name="Oval 9">
            <a:extLst>
              <a:ext uri="{FF2B5EF4-FFF2-40B4-BE49-F238E27FC236}">
                <a16:creationId xmlns:a16="http://schemas.microsoft.com/office/drawing/2014/main" id="{54FDD0B8-45F5-45DE-BC59-E5DEC0A089B7}"/>
              </a:ext>
            </a:extLst>
          </p:cNvPr>
          <p:cNvSpPr/>
          <p:nvPr/>
        </p:nvSpPr>
        <p:spPr>
          <a:xfrm>
            <a:off x="2409056" y="1968138"/>
            <a:ext cx="2477122" cy="243590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200" dirty="0"/>
              <a:t>Personal Development</a:t>
            </a:r>
          </a:p>
        </p:txBody>
      </p:sp>
      <p:sp>
        <p:nvSpPr>
          <p:cNvPr id="11" name="Oval 10">
            <a:extLst>
              <a:ext uri="{FF2B5EF4-FFF2-40B4-BE49-F238E27FC236}">
                <a16:creationId xmlns:a16="http://schemas.microsoft.com/office/drawing/2014/main" id="{BB1846CB-7F3F-4301-9CE1-2DCD682C00C5}"/>
              </a:ext>
            </a:extLst>
          </p:cNvPr>
          <p:cNvSpPr/>
          <p:nvPr/>
        </p:nvSpPr>
        <p:spPr>
          <a:xfrm>
            <a:off x="1421169" y="3651910"/>
            <a:ext cx="2456741" cy="2217184"/>
          </a:xfrm>
          <a:prstGeom prst="ellipse">
            <a:avLst/>
          </a:prstGeom>
          <a:solidFill>
            <a:schemeClr val="accent6"/>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000" dirty="0"/>
              <a:t>Increase in confidence</a:t>
            </a:r>
          </a:p>
        </p:txBody>
      </p:sp>
      <p:sp>
        <p:nvSpPr>
          <p:cNvPr id="8" name="Oval 7">
            <a:extLst>
              <a:ext uri="{FF2B5EF4-FFF2-40B4-BE49-F238E27FC236}">
                <a16:creationId xmlns:a16="http://schemas.microsoft.com/office/drawing/2014/main" id="{5021D906-ABDA-4A4B-8A23-27DCC7E5448E}"/>
              </a:ext>
            </a:extLst>
          </p:cNvPr>
          <p:cNvSpPr/>
          <p:nvPr/>
        </p:nvSpPr>
        <p:spPr>
          <a:xfrm>
            <a:off x="6754035" y="2866646"/>
            <a:ext cx="1308087" cy="116605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000" dirty="0"/>
              <a:t>This workload is tiring/</a:t>
            </a:r>
          </a:p>
          <a:p>
            <a:pPr algn="ctr"/>
            <a:r>
              <a:rPr lang="en-GB" sz="1000" dirty="0"/>
              <a:t>exhausting</a:t>
            </a:r>
          </a:p>
          <a:p>
            <a:pPr algn="ctr"/>
            <a:endParaRPr lang="en-GB" sz="1000" dirty="0"/>
          </a:p>
        </p:txBody>
      </p:sp>
      <p:sp>
        <p:nvSpPr>
          <p:cNvPr id="5" name="Oval 4">
            <a:extLst>
              <a:ext uri="{FF2B5EF4-FFF2-40B4-BE49-F238E27FC236}">
                <a16:creationId xmlns:a16="http://schemas.microsoft.com/office/drawing/2014/main" id="{CE7AC2A1-70C1-4340-87F2-45395CDAC664}"/>
              </a:ext>
            </a:extLst>
          </p:cNvPr>
          <p:cNvSpPr/>
          <p:nvPr/>
        </p:nvSpPr>
        <p:spPr>
          <a:xfrm>
            <a:off x="3476792" y="4112934"/>
            <a:ext cx="1499122" cy="148247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000" dirty="0"/>
              <a:t>Increase in knowledge and skills</a:t>
            </a:r>
          </a:p>
        </p:txBody>
      </p:sp>
      <p:sp>
        <p:nvSpPr>
          <p:cNvPr id="14" name="Oval 13">
            <a:extLst>
              <a:ext uri="{FF2B5EF4-FFF2-40B4-BE49-F238E27FC236}">
                <a16:creationId xmlns:a16="http://schemas.microsoft.com/office/drawing/2014/main" id="{E590E192-02B1-4293-A19D-BB79D70BA51F}"/>
              </a:ext>
            </a:extLst>
          </p:cNvPr>
          <p:cNvSpPr/>
          <p:nvPr/>
        </p:nvSpPr>
        <p:spPr>
          <a:xfrm>
            <a:off x="9160126" y="2866646"/>
            <a:ext cx="1549673" cy="1570528"/>
          </a:xfrm>
          <a:prstGeom prst="ellipse">
            <a:avLst/>
          </a:prstGeom>
          <a:solidFill>
            <a:schemeClr val="accent6"/>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000" dirty="0"/>
              <a:t>Work/life balance</a:t>
            </a:r>
          </a:p>
          <a:p>
            <a:pPr algn="ctr"/>
            <a:r>
              <a:rPr lang="en-GB" sz="1000" dirty="0"/>
              <a:t>Some students are managing a effective work/life balance</a:t>
            </a:r>
          </a:p>
        </p:txBody>
      </p:sp>
      <p:sp>
        <p:nvSpPr>
          <p:cNvPr id="16" name="Oval 15">
            <a:extLst>
              <a:ext uri="{FF2B5EF4-FFF2-40B4-BE49-F238E27FC236}">
                <a16:creationId xmlns:a16="http://schemas.microsoft.com/office/drawing/2014/main" id="{E590E192-02B1-4293-A19D-BB79D70BA51F}"/>
              </a:ext>
            </a:extLst>
          </p:cNvPr>
          <p:cNvSpPr/>
          <p:nvPr/>
        </p:nvSpPr>
        <p:spPr>
          <a:xfrm>
            <a:off x="7835179" y="3887180"/>
            <a:ext cx="2030156" cy="203613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200" dirty="0"/>
              <a:t>Positivity</a:t>
            </a:r>
          </a:p>
        </p:txBody>
      </p:sp>
      <p:sp>
        <p:nvSpPr>
          <p:cNvPr id="17" name="Oval 16">
            <a:extLst>
              <a:ext uri="{FF2B5EF4-FFF2-40B4-BE49-F238E27FC236}">
                <a16:creationId xmlns:a16="http://schemas.microsoft.com/office/drawing/2014/main" id="{E590E192-02B1-4293-A19D-BB79D70BA51F}"/>
              </a:ext>
            </a:extLst>
          </p:cNvPr>
          <p:cNvSpPr/>
          <p:nvPr/>
        </p:nvSpPr>
        <p:spPr>
          <a:xfrm>
            <a:off x="6227710" y="3836105"/>
            <a:ext cx="2030156" cy="203613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200" dirty="0"/>
              <a:t>I have been doing…</a:t>
            </a:r>
          </a:p>
          <a:p>
            <a:pPr algn="ctr"/>
            <a:r>
              <a:rPr lang="en-GB" sz="1200" dirty="0"/>
              <a:t>studying and placement</a:t>
            </a:r>
          </a:p>
          <a:p>
            <a:pPr algn="ctr"/>
            <a:endParaRPr lang="en-GB" sz="1200" dirty="0"/>
          </a:p>
        </p:txBody>
      </p:sp>
      <p:sp>
        <p:nvSpPr>
          <p:cNvPr id="19" name="Oval 18">
            <a:extLst>
              <a:ext uri="{FF2B5EF4-FFF2-40B4-BE49-F238E27FC236}">
                <a16:creationId xmlns:a16="http://schemas.microsoft.com/office/drawing/2014/main" id="{5021D906-ABDA-4A4B-8A23-27DCC7E5448E}"/>
              </a:ext>
            </a:extLst>
          </p:cNvPr>
          <p:cNvSpPr/>
          <p:nvPr/>
        </p:nvSpPr>
        <p:spPr>
          <a:xfrm>
            <a:off x="6977706" y="1857462"/>
            <a:ext cx="1308087" cy="116605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000" dirty="0"/>
              <a:t>High academic workload</a:t>
            </a:r>
          </a:p>
          <a:p>
            <a:pPr algn="ctr"/>
            <a:r>
              <a:rPr lang="en-GB" sz="1000" dirty="0"/>
              <a:t>,</a:t>
            </a:r>
            <a:endParaRPr lang="en-GB" sz="1000" b="1" u="sng" dirty="0"/>
          </a:p>
        </p:txBody>
      </p:sp>
      <p:sp>
        <p:nvSpPr>
          <p:cNvPr id="3" name="Footer Placeholder 2"/>
          <p:cNvSpPr>
            <a:spLocks noGrp="1"/>
          </p:cNvSpPr>
          <p:nvPr>
            <p:ph type="ftr" sz="quarter" idx="11"/>
          </p:nvPr>
        </p:nvSpPr>
        <p:spPr/>
        <p:txBody>
          <a:bodyPr/>
          <a:lstStyle/>
          <a:p>
            <a:r>
              <a:rPr lang="en-GB"/>
              <a:t>EDULearn 2023                                   </a:t>
            </a:r>
          </a:p>
        </p:txBody>
      </p:sp>
      <p:sp>
        <p:nvSpPr>
          <p:cNvPr id="6" name="Slide Number Placeholder 5"/>
          <p:cNvSpPr>
            <a:spLocks noGrp="1"/>
          </p:cNvSpPr>
          <p:nvPr>
            <p:ph type="sldNum" sz="quarter" idx="12"/>
          </p:nvPr>
        </p:nvSpPr>
        <p:spPr/>
        <p:txBody>
          <a:bodyPr/>
          <a:lstStyle/>
          <a:p>
            <a:fld id="{8BD4DF45-CC8B-4A0B-996C-63025A296846}" type="slidenum">
              <a:rPr lang="en-GB" smtClean="0"/>
              <a:t>27</a:t>
            </a:fld>
            <a:endParaRPr lang="en-GB"/>
          </a:p>
        </p:txBody>
      </p:sp>
      <p:pic>
        <p:nvPicPr>
          <p:cNvPr id="25" name="Audio 24">
            <a:hlinkClick r:id="" action="ppaction://media"/>
            <a:extLst>
              <a:ext uri="{FF2B5EF4-FFF2-40B4-BE49-F238E27FC236}">
                <a16:creationId xmlns:a16="http://schemas.microsoft.com/office/drawing/2014/main" id="{0656A9BB-7148-38A6-EC54-53EDD4D253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6416640"/>
      </p:ext>
    </p:extLst>
  </p:cSld>
  <p:clrMapOvr>
    <a:masterClrMapping/>
  </p:clrMapOvr>
  <mc:AlternateContent xmlns:mc="http://schemas.openxmlformats.org/markup-compatibility/2006" xmlns:p14="http://schemas.microsoft.com/office/powerpoint/2010/main">
    <mc:Choice Requires="p14">
      <p:transition spd="slow" p14:dur="2000" advTm="14414"/>
    </mc:Choice>
    <mc:Fallback xmlns="">
      <p:transition spd="slow" advTm="14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Radiotherapy pictures from questionnaire 2</a:t>
            </a:r>
          </a:p>
        </p:txBody>
      </p:sp>
      <p:pic>
        <p:nvPicPr>
          <p:cNvPr id="3" name="Picture 2"/>
          <p:cNvPicPr>
            <a:picLocks noChangeAspect="1"/>
          </p:cNvPicPr>
          <p:nvPr/>
        </p:nvPicPr>
        <p:blipFill rotWithShape="1">
          <a:blip r:embed="rId4"/>
          <a:srcRect l="26001" t="28723" r="24334" b="10204"/>
          <a:stretch/>
        </p:blipFill>
        <p:spPr>
          <a:xfrm rot="-5400000">
            <a:off x="1524444" y="1374869"/>
            <a:ext cx="3358443" cy="58456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5"/>
          <a:srcRect l="24760" t="14461" r="24276"/>
          <a:stretch/>
        </p:blipFill>
        <p:spPr>
          <a:xfrm rot="-5400000">
            <a:off x="7949106" y="1426578"/>
            <a:ext cx="2417003" cy="57422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Footer Placeholder 4"/>
          <p:cNvSpPr>
            <a:spLocks noGrp="1"/>
          </p:cNvSpPr>
          <p:nvPr>
            <p:ph type="ftr" sz="quarter" idx="11"/>
          </p:nvPr>
        </p:nvSpPr>
        <p:spPr/>
        <p:txBody>
          <a:bodyPr/>
          <a:lstStyle/>
          <a:p>
            <a:r>
              <a:rPr lang="en-GB"/>
              <a:t>EDULearn 2023                                   </a:t>
            </a:r>
          </a:p>
        </p:txBody>
      </p:sp>
      <p:sp>
        <p:nvSpPr>
          <p:cNvPr id="6" name="Slide Number Placeholder 5"/>
          <p:cNvSpPr>
            <a:spLocks noGrp="1"/>
          </p:cNvSpPr>
          <p:nvPr>
            <p:ph type="sldNum" sz="quarter" idx="12"/>
          </p:nvPr>
        </p:nvSpPr>
        <p:spPr/>
        <p:txBody>
          <a:bodyPr/>
          <a:lstStyle/>
          <a:p>
            <a:fld id="{8BD4DF45-CC8B-4A0B-996C-63025A296846}" type="slidenum">
              <a:rPr lang="en-GB" smtClean="0"/>
              <a:t>28</a:t>
            </a:fld>
            <a:endParaRPr lang="en-GB"/>
          </a:p>
        </p:txBody>
      </p:sp>
      <p:pic>
        <p:nvPicPr>
          <p:cNvPr id="12" name="Audio 11">
            <a:hlinkClick r:id="" action="ppaction://media"/>
            <a:extLst>
              <a:ext uri="{FF2B5EF4-FFF2-40B4-BE49-F238E27FC236}">
                <a16:creationId xmlns:a16="http://schemas.microsoft.com/office/drawing/2014/main" id="{90B18BC1-55F2-152A-C55A-F3A838BEB92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19023762"/>
      </p:ext>
    </p:extLst>
  </p:cSld>
  <p:clrMapOvr>
    <a:masterClrMapping/>
  </p:clrMapOvr>
  <mc:AlternateContent xmlns:mc="http://schemas.openxmlformats.org/markup-compatibility/2006" xmlns:p14="http://schemas.microsoft.com/office/powerpoint/2010/main">
    <mc:Choice Requires="p14">
      <p:transition spd="slow" p14:dur="2000" advTm="15851"/>
    </mc:Choice>
    <mc:Fallback xmlns="">
      <p:transition spd="slow" advTm="15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Methodology: Initial summary</a:t>
            </a:r>
          </a:p>
        </p:txBody>
      </p:sp>
      <p:sp>
        <p:nvSpPr>
          <p:cNvPr id="3" name="Content Placeholder 2"/>
          <p:cNvSpPr>
            <a:spLocks noGrp="1"/>
          </p:cNvSpPr>
          <p:nvPr>
            <p:ph idx="1"/>
          </p:nvPr>
        </p:nvSpPr>
        <p:spPr>
          <a:xfrm>
            <a:off x="643467" y="2284645"/>
            <a:ext cx="11362266" cy="3220043"/>
          </a:xfrm>
        </p:spPr>
        <p:txBody>
          <a:bodyPr>
            <a:normAutofit/>
          </a:bodyPr>
          <a:lstStyle/>
          <a:p>
            <a:pPr>
              <a:buFont typeface="Arial" panose="020B0604020202020204" pitchFamily="34" charset="0"/>
              <a:buChar char="•"/>
            </a:pPr>
            <a:r>
              <a:rPr lang="en-GB" sz="3600" dirty="0"/>
              <a:t>F</a:t>
            </a:r>
            <a:r>
              <a:rPr lang="en-GB" sz="3200" dirty="0"/>
              <a:t>ound themes from traditional text data</a:t>
            </a:r>
          </a:p>
          <a:p>
            <a:pPr>
              <a:buFont typeface="Arial" panose="020B0604020202020204" pitchFamily="34" charset="0"/>
              <a:buChar char="•"/>
            </a:pPr>
            <a:r>
              <a:rPr lang="en-GB" sz="3200" dirty="0"/>
              <a:t>Developed a method of analysing the pictorial data</a:t>
            </a:r>
          </a:p>
          <a:p>
            <a:pPr>
              <a:buFont typeface="Arial" panose="020B0604020202020204" pitchFamily="34" charset="0"/>
              <a:buChar char="•"/>
            </a:pPr>
            <a:r>
              <a:rPr lang="en-GB" sz="3200" dirty="0"/>
              <a:t>Identified several themes from both professions</a:t>
            </a:r>
          </a:p>
        </p:txBody>
      </p:sp>
      <p:sp>
        <p:nvSpPr>
          <p:cNvPr id="4" name="Footer Placeholder 3"/>
          <p:cNvSpPr>
            <a:spLocks noGrp="1"/>
          </p:cNvSpPr>
          <p:nvPr>
            <p:ph type="ftr" sz="quarter" idx="11"/>
          </p:nvPr>
        </p:nvSpPr>
        <p:spPr/>
        <p:txBody>
          <a:bodyPr/>
          <a:lstStyle/>
          <a:p>
            <a:r>
              <a:rPr lang="en-GB"/>
              <a:t>EDULearn 2023                                   </a:t>
            </a:r>
          </a:p>
        </p:txBody>
      </p:sp>
      <p:sp>
        <p:nvSpPr>
          <p:cNvPr id="5" name="Slide Number Placeholder 4"/>
          <p:cNvSpPr>
            <a:spLocks noGrp="1"/>
          </p:cNvSpPr>
          <p:nvPr>
            <p:ph type="sldNum" sz="quarter" idx="12"/>
          </p:nvPr>
        </p:nvSpPr>
        <p:spPr/>
        <p:txBody>
          <a:bodyPr/>
          <a:lstStyle/>
          <a:p>
            <a:fld id="{8BD4DF45-CC8B-4A0B-996C-63025A296846}" type="slidenum">
              <a:rPr lang="en-GB" smtClean="0"/>
              <a:t>29</a:t>
            </a:fld>
            <a:endParaRPr lang="en-GB"/>
          </a:p>
        </p:txBody>
      </p:sp>
      <p:pic>
        <p:nvPicPr>
          <p:cNvPr id="16" name="Audio 15">
            <a:hlinkClick r:id="" action="ppaction://media"/>
            <a:extLst>
              <a:ext uri="{FF2B5EF4-FFF2-40B4-BE49-F238E27FC236}">
                <a16:creationId xmlns:a16="http://schemas.microsoft.com/office/drawing/2014/main" id="{1A502F13-05D7-61FB-40C9-EA8E3B1474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24636556"/>
      </p:ext>
    </p:extLst>
  </p:cSld>
  <p:clrMapOvr>
    <a:masterClrMapping/>
  </p:clrMapOvr>
  <mc:AlternateContent xmlns:mc="http://schemas.openxmlformats.org/markup-compatibility/2006" xmlns:p14="http://schemas.microsoft.com/office/powerpoint/2010/main">
    <mc:Choice Requires="p14">
      <p:transition spd="slow" p14:dur="2000" advTm="18543"/>
    </mc:Choice>
    <mc:Fallback xmlns="">
      <p:transition spd="slow" advTm="18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Context</a:t>
            </a:r>
          </a:p>
        </p:txBody>
      </p:sp>
      <p:sp>
        <p:nvSpPr>
          <p:cNvPr id="3" name="Content Placeholder 2"/>
          <p:cNvSpPr>
            <a:spLocks noGrp="1"/>
          </p:cNvSpPr>
          <p:nvPr>
            <p:ph idx="1"/>
          </p:nvPr>
        </p:nvSpPr>
        <p:spPr>
          <a:xfrm>
            <a:off x="1097280" y="2120055"/>
            <a:ext cx="10058400" cy="4023360"/>
          </a:xfrm>
        </p:spPr>
        <p:txBody>
          <a:bodyPr>
            <a:normAutofit/>
          </a:bodyPr>
          <a:lstStyle/>
          <a:p>
            <a:pPr>
              <a:buFont typeface="Wingdings" panose="05000000000000000000" pitchFamily="2" charset="2"/>
              <a:buChar char="§"/>
            </a:pPr>
            <a:r>
              <a:rPr lang="en-GB" sz="2400" dirty="0"/>
              <a:t> </a:t>
            </a:r>
            <a:r>
              <a:rPr lang="en-GB" sz="2400" b="1" dirty="0"/>
              <a:t>Questionnaires</a:t>
            </a:r>
            <a:r>
              <a:rPr lang="en-GB" sz="2400" dirty="0"/>
              <a:t> - have never given enough information to explain high attrition rates</a:t>
            </a:r>
          </a:p>
          <a:p>
            <a:pPr marL="457189" lvl="1" indent="0">
              <a:buNone/>
            </a:pPr>
            <a:r>
              <a:rPr lang="en-GB" sz="2400" i="1" dirty="0"/>
              <a:t>‘there is much room for innovation and creativity in the research process’                              </a:t>
            </a:r>
            <a:r>
              <a:rPr lang="en-GB" sz="1600" dirty="0">
                <a:solidFill>
                  <a:schemeClr val="tx1">
                    <a:lumMod val="95000"/>
                    <a:lumOff val="5000"/>
                  </a:schemeClr>
                </a:solidFill>
              </a:rPr>
              <a:t>(Deacon, 2006, p.97)</a:t>
            </a:r>
          </a:p>
          <a:p>
            <a:pPr marL="457189" lvl="1" indent="0">
              <a:buNone/>
            </a:pPr>
            <a:endParaRPr lang="en-GB" sz="1600" dirty="0">
              <a:solidFill>
                <a:schemeClr val="tx1">
                  <a:lumMod val="95000"/>
                  <a:lumOff val="5000"/>
                </a:schemeClr>
              </a:solidFill>
            </a:endParaRPr>
          </a:p>
          <a:p>
            <a:pPr marL="91438" lvl="1" indent="-91438">
              <a:spcBef>
                <a:spcPts val="1200"/>
              </a:spcBef>
              <a:spcAft>
                <a:spcPts val="200"/>
              </a:spcAft>
              <a:buSzPct val="100000"/>
              <a:buFont typeface="Wingdings" panose="05000000000000000000" pitchFamily="2" charset="2"/>
              <a:buChar char="§"/>
            </a:pPr>
            <a:r>
              <a:rPr lang="en-GB" sz="2400" dirty="0"/>
              <a:t> </a:t>
            </a:r>
            <a:r>
              <a:rPr lang="en-GB" sz="2400" b="1" dirty="0"/>
              <a:t>Pictures</a:t>
            </a:r>
            <a:r>
              <a:rPr lang="en-GB" sz="2400" dirty="0"/>
              <a:t> - asking for a picture was a means of collecting students thoughts </a:t>
            </a:r>
          </a:p>
          <a:p>
            <a:pPr marL="457189" lvl="1" indent="0">
              <a:buNone/>
            </a:pPr>
            <a:r>
              <a:rPr lang="en-GB" sz="2400" i="1" dirty="0"/>
              <a:t>‘the use of visual and creative methods can generally facilitate investigating layers of experience that cannot easily be put into words</a:t>
            </a:r>
            <a:r>
              <a:rPr lang="en-GB" sz="2400" dirty="0"/>
              <a:t>’ </a:t>
            </a:r>
            <a:r>
              <a:rPr lang="en-GB" sz="1600" dirty="0"/>
              <a:t>(Gauntlett, 2007, cited in Bagnoli, (2012,p. 210)</a:t>
            </a:r>
          </a:p>
          <a:p>
            <a:pPr marL="457189" lvl="1" indent="0">
              <a:buNone/>
            </a:pPr>
            <a:endParaRPr lang="en-GB" dirty="0"/>
          </a:p>
          <a:p>
            <a:pPr marL="0" indent="0">
              <a:buNone/>
            </a:pPr>
            <a:endParaRPr lang="en-GB" dirty="0"/>
          </a:p>
          <a:p>
            <a:pPr marL="0" indent="0">
              <a:buNone/>
            </a:pPr>
            <a:endParaRPr lang="en-GB" dirty="0"/>
          </a:p>
        </p:txBody>
      </p:sp>
      <p:sp>
        <p:nvSpPr>
          <p:cNvPr id="4" name="Footer Placeholder 3"/>
          <p:cNvSpPr>
            <a:spLocks noGrp="1"/>
          </p:cNvSpPr>
          <p:nvPr>
            <p:ph type="ftr" sz="quarter" idx="11"/>
          </p:nvPr>
        </p:nvSpPr>
        <p:spPr/>
        <p:txBody>
          <a:bodyPr/>
          <a:lstStyle/>
          <a:p>
            <a:r>
              <a:rPr lang="en-GB"/>
              <a:t>EDULearn 2023                                   </a:t>
            </a:r>
          </a:p>
        </p:txBody>
      </p:sp>
      <p:sp>
        <p:nvSpPr>
          <p:cNvPr id="5" name="Slide Number Placeholder 4"/>
          <p:cNvSpPr>
            <a:spLocks noGrp="1"/>
          </p:cNvSpPr>
          <p:nvPr>
            <p:ph type="sldNum" sz="quarter" idx="12"/>
          </p:nvPr>
        </p:nvSpPr>
        <p:spPr/>
        <p:txBody>
          <a:bodyPr/>
          <a:lstStyle/>
          <a:p>
            <a:fld id="{8BD4DF45-CC8B-4A0B-996C-63025A296846}" type="slidenum">
              <a:rPr lang="en-GB" smtClean="0"/>
              <a:t>3</a:t>
            </a:fld>
            <a:endParaRPr lang="en-GB"/>
          </a:p>
        </p:txBody>
      </p:sp>
      <p:pic>
        <p:nvPicPr>
          <p:cNvPr id="7" name="Audio 6">
            <a:hlinkClick r:id="" action="ppaction://media"/>
            <a:extLst>
              <a:ext uri="{FF2B5EF4-FFF2-40B4-BE49-F238E27FC236}">
                <a16:creationId xmlns:a16="http://schemas.microsoft.com/office/drawing/2014/main" id="{7AC9EDDA-65A7-6885-50C1-D85F6EC9B2A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88770846"/>
      </p:ext>
    </p:extLst>
  </p:cSld>
  <p:clrMapOvr>
    <a:masterClrMapping/>
  </p:clrMapOvr>
  <mc:AlternateContent xmlns:mc="http://schemas.openxmlformats.org/markup-compatibility/2006" xmlns:p14="http://schemas.microsoft.com/office/powerpoint/2010/main">
    <mc:Choice Requires="p14">
      <p:transition spd="slow" p14:dur="2000" advTm="138392"/>
    </mc:Choice>
    <mc:Fallback xmlns="">
      <p:transition spd="slow" advTm="138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What's next?</a:t>
            </a:r>
          </a:p>
        </p:txBody>
      </p:sp>
      <p:sp>
        <p:nvSpPr>
          <p:cNvPr id="3" name="Content Placeholder 2"/>
          <p:cNvSpPr>
            <a:spLocks noGrp="1"/>
          </p:cNvSpPr>
          <p:nvPr>
            <p:ph idx="1"/>
          </p:nvPr>
        </p:nvSpPr>
        <p:spPr/>
        <p:txBody>
          <a:bodyPr>
            <a:normAutofit/>
          </a:bodyPr>
          <a:lstStyle/>
          <a:p>
            <a:pPr marL="0" indent="0">
              <a:buNone/>
            </a:pPr>
            <a:endParaRPr lang="en-GB" sz="4000" dirty="0"/>
          </a:p>
          <a:p>
            <a:pPr marL="0" indent="0">
              <a:buNone/>
            </a:pPr>
            <a:r>
              <a:rPr lang="en-GB" sz="4000" dirty="0"/>
              <a:t>Further testing of agreed methodology:</a:t>
            </a:r>
          </a:p>
          <a:p>
            <a:pPr lvl="2">
              <a:buFont typeface="Arial" panose="020B0604020202020204" pitchFamily="34" charset="0"/>
              <a:buChar char="•"/>
            </a:pPr>
            <a:r>
              <a:rPr lang="en-GB" sz="2600" dirty="0"/>
              <a:t>Different student cohorts</a:t>
            </a:r>
          </a:p>
          <a:p>
            <a:pPr lvl="2">
              <a:buFont typeface="Arial" panose="020B0604020202020204" pitchFamily="34" charset="0"/>
              <a:buChar char="•"/>
            </a:pPr>
            <a:r>
              <a:rPr lang="en-GB" sz="2600" dirty="0"/>
              <a:t>Link questionnaire  1 to questionnaire 2</a:t>
            </a:r>
          </a:p>
          <a:p>
            <a:pPr lvl="2">
              <a:buFont typeface="Arial" panose="020B0604020202020204" pitchFamily="34" charset="0"/>
              <a:buChar char="•"/>
            </a:pPr>
            <a:r>
              <a:rPr lang="en-GB" sz="2600" dirty="0"/>
              <a:t>Gather pictures with narrative for comparison.</a:t>
            </a:r>
          </a:p>
          <a:p>
            <a:pPr>
              <a:buFont typeface="Arial" panose="020B0604020202020204" pitchFamily="34" charset="0"/>
              <a:buChar char="•"/>
            </a:pPr>
            <a:endParaRPr lang="en-GB" sz="3200" dirty="0"/>
          </a:p>
        </p:txBody>
      </p:sp>
      <p:sp>
        <p:nvSpPr>
          <p:cNvPr id="4" name="Footer Placeholder 3"/>
          <p:cNvSpPr>
            <a:spLocks noGrp="1"/>
          </p:cNvSpPr>
          <p:nvPr>
            <p:ph type="ftr" sz="quarter" idx="11"/>
          </p:nvPr>
        </p:nvSpPr>
        <p:spPr/>
        <p:txBody>
          <a:bodyPr/>
          <a:lstStyle/>
          <a:p>
            <a:r>
              <a:rPr lang="en-GB"/>
              <a:t>EDULearn 2023                                   </a:t>
            </a:r>
          </a:p>
        </p:txBody>
      </p:sp>
      <p:sp>
        <p:nvSpPr>
          <p:cNvPr id="5" name="Slide Number Placeholder 4"/>
          <p:cNvSpPr>
            <a:spLocks noGrp="1"/>
          </p:cNvSpPr>
          <p:nvPr>
            <p:ph type="sldNum" sz="quarter" idx="12"/>
          </p:nvPr>
        </p:nvSpPr>
        <p:spPr/>
        <p:txBody>
          <a:bodyPr/>
          <a:lstStyle/>
          <a:p>
            <a:fld id="{8BD4DF45-CC8B-4A0B-996C-63025A296846}" type="slidenum">
              <a:rPr lang="en-GB" smtClean="0"/>
              <a:t>30</a:t>
            </a:fld>
            <a:endParaRPr lang="en-GB"/>
          </a:p>
        </p:txBody>
      </p:sp>
      <p:pic>
        <p:nvPicPr>
          <p:cNvPr id="20" name="Audio 19">
            <a:hlinkClick r:id="" action="ppaction://media"/>
            <a:extLst>
              <a:ext uri="{FF2B5EF4-FFF2-40B4-BE49-F238E27FC236}">
                <a16:creationId xmlns:a16="http://schemas.microsoft.com/office/drawing/2014/main" id="{8A01B5C6-60D3-5DED-77EC-3795A2A255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63930565"/>
      </p:ext>
    </p:extLst>
  </p:cSld>
  <p:clrMapOvr>
    <a:masterClrMapping/>
  </p:clrMapOvr>
  <mc:AlternateContent xmlns:mc="http://schemas.openxmlformats.org/markup-compatibility/2006" xmlns:p14="http://schemas.microsoft.com/office/powerpoint/2010/main">
    <mc:Choice Requires="p14">
      <p:transition spd="slow" p14:dur="2000" advTm="46187"/>
    </mc:Choice>
    <mc:Fallback xmlns="">
      <p:transition spd="slow" advTm="46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Thank you for listening</a:t>
            </a:r>
          </a:p>
        </p:txBody>
      </p:sp>
      <p:sp>
        <p:nvSpPr>
          <p:cNvPr id="3" name="Content Placeholder 2"/>
          <p:cNvSpPr>
            <a:spLocks noGrp="1"/>
          </p:cNvSpPr>
          <p:nvPr>
            <p:ph idx="1"/>
          </p:nvPr>
        </p:nvSpPr>
        <p:spPr/>
        <p:txBody>
          <a:bodyPr/>
          <a:lstStyle/>
          <a:p>
            <a:endParaRPr lang="en-GB" dirty="0"/>
          </a:p>
          <a:p>
            <a:endParaRPr lang="en-GB" dirty="0"/>
          </a:p>
          <a:p>
            <a:endParaRPr lang="en-GB" dirty="0"/>
          </a:p>
          <a:p>
            <a:pPr algn="ctr"/>
            <a:r>
              <a:rPr lang="en-GB" sz="2800" dirty="0"/>
              <a:t>Any questions?</a:t>
            </a:r>
          </a:p>
          <a:p>
            <a:pPr algn="ctr"/>
            <a:endParaRPr lang="en-GB" sz="2800" dirty="0"/>
          </a:p>
          <a:p>
            <a:pPr algn="ctr"/>
            <a:r>
              <a:rPr lang="en-GB" sz="2800" dirty="0"/>
              <a:t>Please contact Cath Gordon </a:t>
            </a:r>
            <a:r>
              <a:rPr lang="en-GB" sz="2800" dirty="0">
                <a:hlinkClick r:id="rId5"/>
              </a:rPr>
              <a:t>cgordon@liverpool.ac.uk</a:t>
            </a:r>
            <a:endParaRPr lang="en-GB" sz="2800" dirty="0"/>
          </a:p>
          <a:p>
            <a:pPr algn="ctr"/>
            <a:r>
              <a:rPr lang="en-GB" sz="2800" dirty="0"/>
              <a:t>Or Cathy Fletcher </a:t>
            </a:r>
            <a:r>
              <a:rPr lang="en-GB"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c.fletcher@liverpool.ac.uk</a:t>
            </a:r>
            <a:endParaRPr lang="en-GB" sz="2800" dirty="0"/>
          </a:p>
          <a:p>
            <a:pPr algn="ctr"/>
            <a:endParaRPr lang="en-GB" sz="2800" dirty="0"/>
          </a:p>
        </p:txBody>
      </p:sp>
      <p:sp>
        <p:nvSpPr>
          <p:cNvPr id="4" name="Footer Placeholder 3"/>
          <p:cNvSpPr>
            <a:spLocks noGrp="1"/>
          </p:cNvSpPr>
          <p:nvPr>
            <p:ph type="ftr" sz="quarter" idx="11"/>
          </p:nvPr>
        </p:nvSpPr>
        <p:spPr/>
        <p:txBody>
          <a:bodyPr/>
          <a:lstStyle/>
          <a:p>
            <a:r>
              <a:rPr lang="en-GB"/>
              <a:t>EDULearn 2023                                   </a:t>
            </a:r>
          </a:p>
        </p:txBody>
      </p:sp>
      <p:sp>
        <p:nvSpPr>
          <p:cNvPr id="5" name="Slide Number Placeholder 4"/>
          <p:cNvSpPr>
            <a:spLocks noGrp="1"/>
          </p:cNvSpPr>
          <p:nvPr>
            <p:ph type="sldNum" sz="quarter" idx="12"/>
          </p:nvPr>
        </p:nvSpPr>
        <p:spPr/>
        <p:txBody>
          <a:bodyPr/>
          <a:lstStyle/>
          <a:p>
            <a:fld id="{8BD4DF45-CC8B-4A0B-996C-63025A296846}" type="slidenum">
              <a:rPr lang="en-GB" smtClean="0"/>
              <a:t>31</a:t>
            </a:fld>
            <a:endParaRPr lang="en-GB"/>
          </a:p>
        </p:txBody>
      </p:sp>
      <p:pic>
        <p:nvPicPr>
          <p:cNvPr id="17" name="Audio 16">
            <a:hlinkClick r:id="" action="ppaction://media"/>
            <a:extLst>
              <a:ext uri="{FF2B5EF4-FFF2-40B4-BE49-F238E27FC236}">
                <a16:creationId xmlns:a16="http://schemas.microsoft.com/office/drawing/2014/main" id="{26B6EC66-A096-07B3-7963-229B46AF2DC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06397413"/>
      </p:ext>
    </p:extLst>
  </p:cSld>
  <p:clrMapOvr>
    <a:masterClrMapping/>
  </p:clrMapOvr>
  <mc:AlternateContent xmlns:mc="http://schemas.openxmlformats.org/markup-compatibility/2006" xmlns:p14="http://schemas.microsoft.com/office/powerpoint/2010/main">
    <mc:Choice Requires="p14">
      <p:transition spd="slow" p14:dur="2000" advTm="15274"/>
    </mc:Choice>
    <mc:Fallback xmlns="">
      <p:transition spd="slow" advTm="15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References</a:t>
            </a:r>
          </a:p>
        </p:txBody>
      </p:sp>
      <p:sp>
        <p:nvSpPr>
          <p:cNvPr id="3" name="Content Placeholder 2"/>
          <p:cNvSpPr>
            <a:spLocks noGrp="1"/>
          </p:cNvSpPr>
          <p:nvPr>
            <p:ph idx="1"/>
          </p:nvPr>
        </p:nvSpPr>
        <p:spPr>
          <a:xfrm>
            <a:off x="1097280" y="1965964"/>
            <a:ext cx="10058400" cy="4296323"/>
          </a:xfrm>
        </p:spPr>
        <p:txBody>
          <a:bodyPr>
            <a:normAutofit fontScale="62500" lnSpcReduction="20000"/>
          </a:bodyPr>
          <a:lstStyle/>
          <a:p>
            <a:r>
              <a:rPr lang="en-GB" sz="2900" dirty="0"/>
              <a:t>Bagnoli, A. (2012) ‘Beyond the Standard Interview: The use of graphic elicitation and art-based methods’, in Goodwin, J. (ed.) </a:t>
            </a:r>
            <a:r>
              <a:rPr lang="en-GB" sz="2900" i="1" dirty="0"/>
              <a:t>Bibliographic research</a:t>
            </a:r>
            <a:r>
              <a:rPr lang="en-GB" sz="2900" dirty="0"/>
              <a:t>: Vol. 4. London: Sage, p. 210.</a:t>
            </a:r>
            <a:endParaRPr lang="en-GB" sz="2900" dirty="0">
              <a:solidFill>
                <a:srgbClr val="FF0000"/>
              </a:solidFill>
            </a:endParaRPr>
          </a:p>
          <a:p>
            <a:r>
              <a:rPr lang="en-GB" sz="2900" dirty="0">
                <a:solidFill>
                  <a:schemeClr val="tx1"/>
                </a:solidFill>
              </a:rPr>
              <a:t>Deacon, S.A. (2006) </a:t>
            </a:r>
            <a:r>
              <a:rPr lang="en-GB" sz="2900" i="1" dirty="0">
                <a:solidFill>
                  <a:schemeClr val="tx1"/>
                </a:solidFill>
              </a:rPr>
              <a:t>Creativity within qualitative research on families: new ideas for old methods in: Emergent Methods in Social Research</a:t>
            </a:r>
            <a:r>
              <a:rPr lang="en-GB" sz="2900" dirty="0">
                <a:solidFill>
                  <a:schemeClr val="tx1"/>
                </a:solidFill>
              </a:rPr>
              <a:t>. Thousand Oaks, CA: Sage.</a:t>
            </a:r>
          </a:p>
          <a:p>
            <a:r>
              <a:rPr lang="en-GB" sz="2900" dirty="0">
                <a:solidFill>
                  <a:schemeClr val="tx1"/>
                </a:solidFill>
              </a:rPr>
              <a:t>Clover, B. (2011) </a:t>
            </a:r>
            <a:r>
              <a:rPr lang="en-GB" sz="2900" i="1" dirty="0">
                <a:solidFill>
                  <a:schemeClr val="tx1"/>
                </a:solidFill>
              </a:rPr>
              <a:t>Huge fall in nurses dropping out of nursing courses</a:t>
            </a:r>
            <a:r>
              <a:rPr lang="en-GB" sz="2900" dirty="0">
                <a:solidFill>
                  <a:schemeClr val="tx1"/>
                </a:solidFill>
              </a:rPr>
              <a:t>. Available at: https://www.nursingtimes.net/whats-new-in-nursing/news-topics/nursing-education/huge-fall-in-nurses-dropping-out-of-nursing-courses/5035504.article (Accessed: 26 June 2017).</a:t>
            </a:r>
          </a:p>
          <a:p>
            <a:r>
              <a:rPr lang="en-GB" sz="2900" dirty="0" err="1"/>
              <a:t>Gauntlett</a:t>
            </a:r>
            <a:r>
              <a:rPr lang="en-GB" sz="2900" dirty="0"/>
              <a:t>, D. (2007) </a:t>
            </a:r>
            <a:r>
              <a:rPr lang="en-GB" sz="2900" i="1" dirty="0"/>
              <a:t>Creative explorations: New approaches to identities and audiences.</a:t>
            </a:r>
            <a:r>
              <a:rPr lang="en-GB" sz="2900" dirty="0"/>
              <a:t> London: Routledge.</a:t>
            </a:r>
          </a:p>
          <a:p>
            <a:r>
              <a:rPr lang="en-GB" sz="2900" dirty="0"/>
              <a:t>Jewell S. (2012) Therapeutic Radiography Attrition Update paper. Society and College of Radiographers, 2012.</a:t>
            </a:r>
          </a:p>
          <a:p>
            <a:r>
              <a:rPr lang="en-GB" sz="2900" dirty="0">
                <a:solidFill>
                  <a:schemeClr val="tx1"/>
                </a:solidFill>
              </a:rPr>
              <a:t>Merrifield, N. (2015) </a:t>
            </a:r>
            <a:r>
              <a:rPr lang="en-GB" sz="2900" i="1" dirty="0">
                <a:solidFill>
                  <a:schemeClr val="tx1"/>
                </a:solidFill>
              </a:rPr>
              <a:t>Review identifies vital need to find out why student nurses drop out</a:t>
            </a:r>
            <a:r>
              <a:rPr lang="en-GB" sz="2900" dirty="0">
                <a:solidFill>
                  <a:schemeClr val="tx1"/>
                </a:solidFill>
              </a:rPr>
              <a:t>. Available at: https://www.nursingtimes.net/roles/nurse-educators/review-identifies-vital-need-to-find-out-why-student-nurses-drop-out/5083209.article (Accessed: 26 June 2017).</a:t>
            </a:r>
          </a:p>
          <a:p>
            <a:r>
              <a:rPr lang="en-GB" sz="2900" dirty="0"/>
              <a:t>Patton, M. Q. (1997) </a:t>
            </a:r>
            <a:r>
              <a:rPr lang="en-GB" sz="2900" i="1" dirty="0"/>
              <a:t>Utilization-focused evaluation</a:t>
            </a:r>
            <a:r>
              <a:rPr lang="en-GB" sz="2900" dirty="0"/>
              <a:t>. Thousand Oaks, CA: Sage</a:t>
            </a:r>
          </a:p>
          <a:p>
            <a:endParaRPr lang="en-GB" sz="2400" dirty="0"/>
          </a:p>
          <a:p>
            <a:endParaRPr lang="en-GB" sz="2400" dirty="0"/>
          </a:p>
        </p:txBody>
      </p:sp>
      <p:sp>
        <p:nvSpPr>
          <p:cNvPr id="4" name="Footer Placeholder 3"/>
          <p:cNvSpPr>
            <a:spLocks noGrp="1"/>
          </p:cNvSpPr>
          <p:nvPr>
            <p:ph type="ftr" sz="quarter" idx="11"/>
          </p:nvPr>
        </p:nvSpPr>
        <p:spPr/>
        <p:txBody>
          <a:bodyPr/>
          <a:lstStyle/>
          <a:p>
            <a:r>
              <a:rPr lang="en-GB"/>
              <a:t>EDULearn 2023                                   </a:t>
            </a:r>
          </a:p>
        </p:txBody>
      </p:sp>
      <p:sp>
        <p:nvSpPr>
          <p:cNvPr id="5" name="Slide Number Placeholder 4"/>
          <p:cNvSpPr>
            <a:spLocks noGrp="1"/>
          </p:cNvSpPr>
          <p:nvPr>
            <p:ph type="sldNum" sz="quarter" idx="12"/>
          </p:nvPr>
        </p:nvSpPr>
        <p:spPr/>
        <p:txBody>
          <a:bodyPr/>
          <a:lstStyle/>
          <a:p>
            <a:fld id="{8BD4DF45-CC8B-4A0B-996C-63025A296846}" type="slidenum">
              <a:rPr lang="en-GB" smtClean="0"/>
              <a:t>32</a:t>
            </a:fld>
            <a:endParaRPr lang="en-GB"/>
          </a:p>
        </p:txBody>
      </p:sp>
      <p:pic>
        <p:nvPicPr>
          <p:cNvPr id="11" name="Audio 10">
            <a:hlinkClick r:id="" action="ppaction://media"/>
            <a:extLst>
              <a:ext uri="{FF2B5EF4-FFF2-40B4-BE49-F238E27FC236}">
                <a16:creationId xmlns:a16="http://schemas.microsoft.com/office/drawing/2014/main" id="{5619D536-81C7-043A-7385-CA4D5AD3AB7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505657"/>
      </p:ext>
    </p:extLst>
  </p:cSld>
  <p:clrMapOvr>
    <a:masterClrMapping/>
  </p:clrMapOvr>
  <mc:AlternateContent xmlns:mc="http://schemas.openxmlformats.org/markup-compatibility/2006" xmlns:p14="http://schemas.microsoft.com/office/powerpoint/2010/main">
    <mc:Choice Requires="p14">
      <p:transition spd="slow" p14:dur="2000" advTm="4260"/>
    </mc:Choice>
    <mc:Fallback xmlns="">
      <p:transition spd="slow" advTm="4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Themes from text </a:t>
            </a:r>
            <a:r>
              <a:rPr lang="en-GB" sz="2400" dirty="0"/>
              <a:t>(from thematic analysis)</a:t>
            </a:r>
          </a:p>
        </p:txBody>
      </p:sp>
      <p:sp>
        <p:nvSpPr>
          <p:cNvPr id="3" name="Content Placeholder 2"/>
          <p:cNvSpPr>
            <a:spLocks noGrp="1"/>
          </p:cNvSpPr>
          <p:nvPr>
            <p:ph sz="half" idx="1"/>
          </p:nvPr>
        </p:nvSpPr>
        <p:spPr/>
        <p:txBody>
          <a:bodyPr/>
          <a:lstStyle/>
          <a:p>
            <a:pPr marL="0" indent="0">
              <a:buNone/>
            </a:pPr>
            <a:endParaRPr lang="en-GB" dirty="0"/>
          </a:p>
          <a:p>
            <a:endParaRPr lang="en-GB" dirty="0"/>
          </a:p>
        </p:txBody>
      </p:sp>
      <p:graphicFrame>
        <p:nvGraphicFramePr>
          <p:cNvPr id="6" name="Content Placeholder 5"/>
          <p:cNvGraphicFramePr>
            <a:graphicFrameLocks/>
          </p:cNvGraphicFramePr>
          <p:nvPr>
            <p:extLst>
              <p:ext uri="{D42A27DB-BD31-4B8C-83A1-F6EECF244321}">
                <p14:modId xmlns:p14="http://schemas.microsoft.com/office/powerpoint/2010/main" val="368965627"/>
              </p:ext>
            </p:extLst>
          </p:nvPr>
        </p:nvGraphicFramePr>
        <p:xfrm>
          <a:off x="467587" y="2544229"/>
          <a:ext cx="5567452" cy="2700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 name="Content Placeholder 5"/>
          <p:cNvGraphicFramePr>
            <a:graphicFrameLocks noGrp="1"/>
          </p:cNvGraphicFramePr>
          <p:nvPr>
            <p:ph sz="half" idx="2"/>
            <p:extLst>
              <p:ext uri="{D42A27DB-BD31-4B8C-83A1-F6EECF244321}">
                <p14:modId xmlns:p14="http://schemas.microsoft.com/office/powerpoint/2010/main" val="1515876449"/>
              </p:ext>
            </p:extLst>
          </p:nvPr>
        </p:nvGraphicFramePr>
        <p:xfrm>
          <a:off x="6219142" y="1248229"/>
          <a:ext cx="5773780" cy="5292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8" name="TextBox 7"/>
          <p:cNvSpPr txBox="1"/>
          <p:nvPr/>
        </p:nvSpPr>
        <p:spPr>
          <a:xfrm>
            <a:off x="2735297" y="5453808"/>
            <a:ext cx="1305422" cy="523220"/>
          </a:xfrm>
          <a:prstGeom prst="rect">
            <a:avLst/>
          </a:prstGeom>
          <a:noFill/>
        </p:spPr>
        <p:txBody>
          <a:bodyPr wrap="none" rtlCol="0">
            <a:spAutoFit/>
          </a:bodyPr>
          <a:lstStyle/>
          <a:p>
            <a:r>
              <a:rPr lang="en-GB" sz="2800" dirty="0"/>
              <a:t>Nursing</a:t>
            </a:r>
          </a:p>
        </p:txBody>
      </p:sp>
      <p:sp>
        <p:nvSpPr>
          <p:cNvPr id="9" name="TextBox 8"/>
          <p:cNvSpPr txBox="1"/>
          <p:nvPr/>
        </p:nvSpPr>
        <p:spPr>
          <a:xfrm>
            <a:off x="8114805" y="5453808"/>
            <a:ext cx="1860061" cy="461665"/>
          </a:xfrm>
          <a:prstGeom prst="rect">
            <a:avLst/>
          </a:prstGeom>
          <a:noFill/>
        </p:spPr>
        <p:txBody>
          <a:bodyPr wrap="none" rtlCol="0">
            <a:spAutoFit/>
          </a:bodyPr>
          <a:lstStyle/>
          <a:p>
            <a:r>
              <a:rPr lang="en-GB" sz="2400" dirty="0"/>
              <a:t>Radiotherapy</a:t>
            </a:r>
          </a:p>
        </p:txBody>
      </p:sp>
      <p:sp>
        <p:nvSpPr>
          <p:cNvPr id="10" name="Footer Placeholder 9"/>
          <p:cNvSpPr>
            <a:spLocks noGrp="1"/>
          </p:cNvSpPr>
          <p:nvPr>
            <p:ph type="ftr" sz="quarter" idx="11"/>
          </p:nvPr>
        </p:nvSpPr>
        <p:spPr/>
        <p:txBody>
          <a:bodyPr/>
          <a:lstStyle/>
          <a:p>
            <a:r>
              <a:rPr lang="en-GB"/>
              <a:t>EDULearn 2023                                   </a:t>
            </a:r>
          </a:p>
        </p:txBody>
      </p:sp>
      <p:sp>
        <p:nvSpPr>
          <p:cNvPr id="11" name="Slide Number Placeholder 10"/>
          <p:cNvSpPr>
            <a:spLocks noGrp="1"/>
          </p:cNvSpPr>
          <p:nvPr>
            <p:ph type="sldNum" sz="quarter" idx="12"/>
          </p:nvPr>
        </p:nvSpPr>
        <p:spPr/>
        <p:txBody>
          <a:bodyPr/>
          <a:lstStyle/>
          <a:p>
            <a:fld id="{8BD4DF45-CC8B-4A0B-996C-63025A296846}" type="slidenum">
              <a:rPr lang="en-GB" smtClean="0"/>
              <a:t>4</a:t>
            </a:fld>
            <a:endParaRPr lang="en-GB"/>
          </a:p>
        </p:txBody>
      </p:sp>
      <p:pic>
        <p:nvPicPr>
          <p:cNvPr id="5" name="Audio 4">
            <a:hlinkClick r:id="" action="ppaction://media"/>
            <a:extLst>
              <a:ext uri="{FF2B5EF4-FFF2-40B4-BE49-F238E27FC236}">
                <a16:creationId xmlns:a16="http://schemas.microsoft.com/office/drawing/2014/main" id="{B7A90DC5-5798-F85B-5624-B4263AE96899}"/>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3652137"/>
      </p:ext>
    </p:extLst>
  </p:cSld>
  <p:clrMapOvr>
    <a:masterClrMapping/>
  </p:clrMapOvr>
  <mc:AlternateContent xmlns:mc="http://schemas.openxmlformats.org/markup-compatibility/2006" xmlns:p14="http://schemas.microsoft.com/office/powerpoint/2010/main">
    <mc:Choice Requires="p14">
      <p:transition spd="slow" p14:dur="2000" advTm="78422"/>
    </mc:Choice>
    <mc:Fallback xmlns="">
      <p:transition spd="slow" advTm="78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dirty="0"/>
              <a:t>Picture Analysis</a:t>
            </a:r>
            <a:br>
              <a:rPr lang="en-GB" dirty="0"/>
            </a:br>
            <a:endParaRPr lang="en-GB" dirty="0"/>
          </a:p>
        </p:txBody>
      </p:sp>
      <p:sp>
        <p:nvSpPr>
          <p:cNvPr id="2" name="Footer Placeholder 1"/>
          <p:cNvSpPr>
            <a:spLocks noGrp="1"/>
          </p:cNvSpPr>
          <p:nvPr>
            <p:ph type="ftr" sz="quarter" idx="11"/>
          </p:nvPr>
        </p:nvSpPr>
        <p:spPr/>
        <p:txBody>
          <a:bodyPr/>
          <a:lstStyle/>
          <a:p>
            <a:r>
              <a:rPr lang="en-GB"/>
              <a:t>EDULearn 2023                                   </a:t>
            </a:r>
          </a:p>
        </p:txBody>
      </p:sp>
      <p:sp>
        <p:nvSpPr>
          <p:cNvPr id="3" name="Slide Number Placeholder 2"/>
          <p:cNvSpPr>
            <a:spLocks noGrp="1"/>
          </p:cNvSpPr>
          <p:nvPr>
            <p:ph type="sldNum" sz="quarter" idx="12"/>
          </p:nvPr>
        </p:nvSpPr>
        <p:spPr/>
        <p:txBody>
          <a:bodyPr/>
          <a:lstStyle/>
          <a:p>
            <a:fld id="{8BD4DF45-CC8B-4A0B-996C-63025A296846}" type="slidenum">
              <a:rPr lang="en-GB" smtClean="0"/>
              <a:t>5</a:t>
            </a:fld>
            <a:endParaRPr lang="en-GB"/>
          </a:p>
        </p:txBody>
      </p:sp>
      <p:pic>
        <p:nvPicPr>
          <p:cNvPr id="6" name="Audio 5">
            <a:hlinkClick r:id="" action="ppaction://media"/>
            <a:extLst>
              <a:ext uri="{FF2B5EF4-FFF2-40B4-BE49-F238E27FC236}">
                <a16:creationId xmlns:a16="http://schemas.microsoft.com/office/drawing/2014/main" id="{9FADF0C5-53AA-5C76-B240-E039324860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74047073"/>
      </p:ext>
    </p:extLst>
  </p:cSld>
  <p:clrMapOvr>
    <a:masterClrMapping/>
  </p:clrMapOvr>
  <mc:AlternateContent xmlns:mc="http://schemas.openxmlformats.org/markup-compatibility/2006" xmlns:p14="http://schemas.microsoft.com/office/powerpoint/2010/main">
    <mc:Choice Requires="p14">
      <p:transition spd="slow" p14:dur="2000" advTm="22473"/>
    </mc:Choice>
    <mc:Fallback xmlns="">
      <p:transition spd="slow" advTm="22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What does the literature say about collecting information in picture form?</a:t>
            </a:r>
          </a:p>
        </p:txBody>
      </p:sp>
      <p:sp>
        <p:nvSpPr>
          <p:cNvPr id="3" name="Content Placeholder 2"/>
          <p:cNvSpPr>
            <a:spLocks noGrp="1"/>
          </p:cNvSpPr>
          <p:nvPr>
            <p:ph idx="1"/>
          </p:nvPr>
        </p:nvSpPr>
        <p:spPr>
          <a:xfrm>
            <a:off x="1097280" y="2412663"/>
            <a:ext cx="10058400" cy="4023360"/>
          </a:xfrm>
        </p:spPr>
        <p:txBody>
          <a:bodyPr>
            <a:normAutofit/>
          </a:bodyPr>
          <a:lstStyle/>
          <a:p>
            <a:pPr>
              <a:buSzPct val="125000"/>
              <a:buFont typeface="Arial" panose="020B0604020202020204" pitchFamily="34" charset="0"/>
              <a:buChar char="•"/>
            </a:pPr>
            <a:r>
              <a:rPr lang="en-GB" sz="2400" dirty="0"/>
              <a:t>  Non-linguistic methods have been used with children and young people </a:t>
            </a:r>
            <a:r>
              <a:rPr lang="en-GB" sz="1600" dirty="0">
                <a:solidFill>
                  <a:schemeClr val="tx1"/>
                </a:solidFill>
              </a:rPr>
              <a:t>(Gauntlett, 2007, cited in Bagnoli, 2009)</a:t>
            </a:r>
          </a:p>
          <a:p>
            <a:pPr>
              <a:buSzPct val="125000"/>
              <a:buFont typeface="Arial" panose="020B0604020202020204" pitchFamily="34" charset="0"/>
              <a:buChar char="•"/>
            </a:pPr>
            <a:r>
              <a:rPr lang="en-GB" sz="2400" dirty="0"/>
              <a:t>  A range of data gathering methods have been used for example art,     photography, drama and sculpture </a:t>
            </a:r>
            <a:r>
              <a:rPr lang="en-GB" sz="1600" dirty="0"/>
              <a:t>(Deacon, 2000)  </a:t>
            </a:r>
          </a:p>
          <a:p>
            <a:pPr>
              <a:buSzPct val="125000"/>
              <a:buFont typeface="Arial" panose="020B0604020202020204" pitchFamily="34" charset="0"/>
              <a:buChar char="•"/>
            </a:pPr>
            <a:r>
              <a:rPr lang="en-GB" sz="2400" dirty="0"/>
              <a:t>  No clear methodology for the interpretation of drawings </a:t>
            </a:r>
          </a:p>
          <a:p>
            <a:pPr>
              <a:buSzPct val="125000"/>
              <a:buFont typeface="Arial" panose="020B0604020202020204" pitchFamily="34" charset="0"/>
              <a:buChar char="•"/>
            </a:pPr>
            <a:r>
              <a:rPr lang="en-GB" sz="2400" dirty="0"/>
              <a:t>  Generally the approach taken included participants narrative in some form</a:t>
            </a:r>
          </a:p>
          <a:p>
            <a:pPr>
              <a:buSzPct val="115000"/>
              <a:buFont typeface="Arial" panose="020B0604020202020204" pitchFamily="34" charset="0"/>
              <a:buChar char="•"/>
            </a:pPr>
            <a:endParaRPr lang="en-GB" dirty="0"/>
          </a:p>
          <a:p>
            <a:pPr marL="742939" lvl="1" indent="-285750">
              <a:buSzPct val="115000"/>
              <a:buFont typeface="Arial" panose="020B0604020202020204" pitchFamily="34" charset="0"/>
              <a:buChar char="•"/>
            </a:pPr>
            <a:endParaRPr lang="en-GB" dirty="0">
              <a:solidFill>
                <a:srgbClr val="FF0000"/>
              </a:solidFill>
            </a:endParaRPr>
          </a:p>
        </p:txBody>
      </p:sp>
      <p:sp>
        <p:nvSpPr>
          <p:cNvPr id="4" name="Footer Placeholder 3"/>
          <p:cNvSpPr>
            <a:spLocks noGrp="1"/>
          </p:cNvSpPr>
          <p:nvPr>
            <p:ph type="ftr" sz="quarter" idx="11"/>
          </p:nvPr>
        </p:nvSpPr>
        <p:spPr/>
        <p:txBody>
          <a:bodyPr/>
          <a:lstStyle/>
          <a:p>
            <a:r>
              <a:rPr lang="en-GB"/>
              <a:t>EDULearn 2023                                   </a:t>
            </a:r>
          </a:p>
        </p:txBody>
      </p:sp>
      <p:sp>
        <p:nvSpPr>
          <p:cNvPr id="5" name="Slide Number Placeholder 4"/>
          <p:cNvSpPr>
            <a:spLocks noGrp="1"/>
          </p:cNvSpPr>
          <p:nvPr>
            <p:ph type="sldNum" sz="quarter" idx="12"/>
          </p:nvPr>
        </p:nvSpPr>
        <p:spPr/>
        <p:txBody>
          <a:bodyPr/>
          <a:lstStyle/>
          <a:p>
            <a:fld id="{8BD4DF45-CC8B-4A0B-996C-63025A296846}" type="slidenum">
              <a:rPr lang="en-GB" smtClean="0"/>
              <a:t>6</a:t>
            </a:fld>
            <a:endParaRPr lang="en-GB"/>
          </a:p>
        </p:txBody>
      </p:sp>
      <p:pic>
        <p:nvPicPr>
          <p:cNvPr id="7" name="Audio 6">
            <a:hlinkClick r:id="" action="ppaction://media"/>
            <a:extLst>
              <a:ext uri="{FF2B5EF4-FFF2-40B4-BE49-F238E27FC236}">
                <a16:creationId xmlns:a16="http://schemas.microsoft.com/office/drawing/2014/main" id="{C9C86ED3-BE14-019D-3F49-56AD3E780BF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3686432"/>
      </p:ext>
    </p:extLst>
  </p:cSld>
  <p:clrMapOvr>
    <a:masterClrMapping/>
  </p:clrMapOvr>
  <mc:AlternateContent xmlns:mc="http://schemas.openxmlformats.org/markup-compatibility/2006" xmlns:p14="http://schemas.microsoft.com/office/powerpoint/2010/main">
    <mc:Choice Requires="p14">
      <p:transition spd="slow" p14:dur="2000" advTm="69199"/>
    </mc:Choice>
    <mc:Fallback xmlns="">
      <p:transition spd="slow" advTm="69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Questions</a:t>
            </a:r>
          </a:p>
        </p:txBody>
      </p:sp>
      <p:sp>
        <p:nvSpPr>
          <p:cNvPr id="3" name="Content Placeholder 2"/>
          <p:cNvSpPr>
            <a:spLocks noGrp="1"/>
          </p:cNvSpPr>
          <p:nvPr>
            <p:ph idx="1"/>
          </p:nvPr>
        </p:nvSpPr>
        <p:spPr>
          <a:xfrm>
            <a:off x="1097280" y="2266359"/>
            <a:ext cx="10058400" cy="4023360"/>
          </a:xfrm>
        </p:spPr>
        <p:txBody>
          <a:bodyPr/>
          <a:lstStyle/>
          <a:p>
            <a:r>
              <a:rPr lang="en-GB" sz="2800" b="1" dirty="0"/>
              <a:t>Q1</a:t>
            </a:r>
            <a:r>
              <a:rPr lang="en-GB" sz="2800" dirty="0"/>
              <a:t>: When you try to visualise your time at University what do you see? To help us to share your vision, please use this page to illustrate, in picture form, your expectations.   </a:t>
            </a:r>
            <a:r>
              <a:rPr lang="en-GB" sz="2800" i="1" dirty="0"/>
              <a:t>(Prospective)</a:t>
            </a:r>
          </a:p>
          <a:p>
            <a:pPr>
              <a:spcBef>
                <a:spcPts val="0"/>
              </a:spcBef>
              <a:spcAft>
                <a:spcPts val="0"/>
              </a:spcAft>
            </a:pPr>
            <a:endParaRPr lang="en-GB" sz="1200" dirty="0"/>
          </a:p>
          <a:p>
            <a:r>
              <a:rPr lang="en-GB" sz="2800" b="1" dirty="0"/>
              <a:t>Q2</a:t>
            </a:r>
            <a:r>
              <a:rPr lang="en-GB" sz="2800" dirty="0"/>
              <a:t>: When you try to visualise the first year of the programme what do you see? To help us to share your vision, please use this page to illustrate your vision in picture form.     </a:t>
            </a:r>
            <a:r>
              <a:rPr lang="en-GB" sz="2800" i="1" dirty="0"/>
              <a:t>(Retrospective)</a:t>
            </a:r>
          </a:p>
          <a:p>
            <a:endParaRPr lang="en-GB" dirty="0"/>
          </a:p>
        </p:txBody>
      </p:sp>
      <p:sp>
        <p:nvSpPr>
          <p:cNvPr id="4" name="Footer Placeholder 3"/>
          <p:cNvSpPr>
            <a:spLocks noGrp="1"/>
          </p:cNvSpPr>
          <p:nvPr>
            <p:ph type="ftr" sz="quarter" idx="11"/>
          </p:nvPr>
        </p:nvSpPr>
        <p:spPr/>
        <p:txBody>
          <a:bodyPr/>
          <a:lstStyle/>
          <a:p>
            <a:r>
              <a:rPr lang="en-GB"/>
              <a:t>EDULearn 2023                                   </a:t>
            </a:r>
          </a:p>
        </p:txBody>
      </p:sp>
      <p:sp>
        <p:nvSpPr>
          <p:cNvPr id="5" name="Slide Number Placeholder 4"/>
          <p:cNvSpPr>
            <a:spLocks noGrp="1"/>
          </p:cNvSpPr>
          <p:nvPr>
            <p:ph type="sldNum" sz="quarter" idx="12"/>
          </p:nvPr>
        </p:nvSpPr>
        <p:spPr/>
        <p:txBody>
          <a:bodyPr/>
          <a:lstStyle/>
          <a:p>
            <a:fld id="{8BD4DF45-CC8B-4A0B-996C-63025A296846}" type="slidenum">
              <a:rPr lang="en-GB" smtClean="0"/>
              <a:t>7</a:t>
            </a:fld>
            <a:endParaRPr lang="en-GB"/>
          </a:p>
        </p:txBody>
      </p:sp>
      <p:pic>
        <p:nvPicPr>
          <p:cNvPr id="7" name="Audio 6">
            <a:hlinkClick r:id="" action="ppaction://media"/>
            <a:extLst>
              <a:ext uri="{FF2B5EF4-FFF2-40B4-BE49-F238E27FC236}">
                <a16:creationId xmlns:a16="http://schemas.microsoft.com/office/drawing/2014/main" id="{88AB9B9A-0C47-3110-95DE-8788405E3B9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56076907"/>
      </p:ext>
    </p:extLst>
  </p:cSld>
  <p:clrMapOvr>
    <a:masterClrMapping/>
  </p:clrMapOvr>
  <mc:AlternateContent xmlns:mc="http://schemas.openxmlformats.org/markup-compatibility/2006" xmlns:p14="http://schemas.microsoft.com/office/powerpoint/2010/main">
    <mc:Choice Requires="p14">
      <p:transition spd="slow" p14:dur="2000" advTm="63402"/>
    </mc:Choice>
    <mc:Fallback xmlns="">
      <p:transition spd="slow" advTm="63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approach</a:t>
            </a:r>
          </a:p>
        </p:txBody>
      </p:sp>
      <p:sp>
        <p:nvSpPr>
          <p:cNvPr id="3" name="Content Placeholder 2"/>
          <p:cNvSpPr>
            <a:spLocks noGrp="1"/>
          </p:cNvSpPr>
          <p:nvPr>
            <p:ph idx="1"/>
          </p:nvPr>
        </p:nvSpPr>
        <p:spPr>
          <a:xfrm>
            <a:off x="1097280" y="2229783"/>
            <a:ext cx="10661904" cy="4023360"/>
          </a:xfrm>
        </p:spPr>
        <p:txBody>
          <a:bodyPr/>
          <a:lstStyle/>
          <a:p>
            <a:pPr>
              <a:buSzPct val="110000"/>
              <a:buFont typeface="Arial" panose="020B0604020202020204" pitchFamily="34" charset="0"/>
              <a:buChar char="•"/>
            </a:pPr>
            <a:r>
              <a:rPr lang="en-GB" sz="2800" dirty="0"/>
              <a:t>Using an approach that was loosely based on analysing text  involving    several stages</a:t>
            </a:r>
          </a:p>
          <a:p>
            <a:pPr>
              <a:buFont typeface="Arial" panose="020B0604020202020204" pitchFamily="34" charset="0"/>
              <a:buChar char="•"/>
            </a:pPr>
            <a:r>
              <a:rPr lang="en-GB" sz="2800" dirty="0"/>
              <a:t> Initial meetings which recognised the subjective nature of the pictures</a:t>
            </a:r>
          </a:p>
          <a:p>
            <a:pPr>
              <a:buFont typeface="Arial" panose="020B0604020202020204" pitchFamily="34" charset="0"/>
              <a:buChar char="•"/>
            </a:pPr>
            <a:r>
              <a:rPr lang="en-GB" sz="2800" dirty="0"/>
              <a:t> Used original themes to guide analysis of pictures</a:t>
            </a:r>
          </a:p>
          <a:p>
            <a:pPr>
              <a:buFont typeface="Arial" panose="020B0604020202020204" pitchFamily="34" charset="0"/>
              <a:buChar char="•"/>
            </a:pPr>
            <a:r>
              <a:rPr lang="en-GB" sz="2800" dirty="0"/>
              <a:t> Use of three researchers to mitigate subjective nature of the data</a:t>
            </a:r>
          </a:p>
          <a:p>
            <a:endParaRPr lang="en-GB" dirty="0"/>
          </a:p>
          <a:p>
            <a:pPr marL="0" indent="0">
              <a:buNone/>
            </a:pPr>
            <a:endParaRPr lang="en-GB" dirty="0"/>
          </a:p>
          <a:p>
            <a:endParaRPr lang="en-GB" dirty="0"/>
          </a:p>
        </p:txBody>
      </p:sp>
      <p:sp>
        <p:nvSpPr>
          <p:cNvPr id="4" name="Footer Placeholder 3"/>
          <p:cNvSpPr>
            <a:spLocks noGrp="1"/>
          </p:cNvSpPr>
          <p:nvPr>
            <p:ph type="ftr" sz="quarter" idx="11"/>
          </p:nvPr>
        </p:nvSpPr>
        <p:spPr/>
        <p:txBody>
          <a:bodyPr/>
          <a:lstStyle/>
          <a:p>
            <a:r>
              <a:rPr lang="en-GB"/>
              <a:t>EDULearn 2023                                   </a:t>
            </a:r>
          </a:p>
        </p:txBody>
      </p:sp>
      <p:sp>
        <p:nvSpPr>
          <p:cNvPr id="5" name="Slide Number Placeholder 4"/>
          <p:cNvSpPr>
            <a:spLocks noGrp="1"/>
          </p:cNvSpPr>
          <p:nvPr>
            <p:ph type="sldNum" sz="quarter" idx="12"/>
          </p:nvPr>
        </p:nvSpPr>
        <p:spPr/>
        <p:txBody>
          <a:bodyPr/>
          <a:lstStyle/>
          <a:p>
            <a:fld id="{8BD4DF45-CC8B-4A0B-996C-63025A296846}" type="slidenum">
              <a:rPr lang="en-GB" smtClean="0"/>
              <a:t>8</a:t>
            </a:fld>
            <a:endParaRPr lang="en-GB"/>
          </a:p>
        </p:txBody>
      </p:sp>
      <p:pic>
        <p:nvPicPr>
          <p:cNvPr id="8" name="Audio 7">
            <a:hlinkClick r:id="" action="ppaction://media"/>
            <a:extLst>
              <a:ext uri="{FF2B5EF4-FFF2-40B4-BE49-F238E27FC236}">
                <a16:creationId xmlns:a16="http://schemas.microsoft.com/office/drawing/2014/main" id="{B46B57F1-A44A-987A-4A48-05666AF2C53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34981087"/>
      </p:ext>
    </p:extLst>
  </p:cSld>
  <p:clrMapOvr>
    <a:masterClrMapping/>
  </p:clrMapOvr>
  <mc:AlternateContent xmlns:mc="http://schemas.openxmlformats.org/markup-compatibility/2006" xmlns:p14="http://schemas.microsoft.com/office/powerpoint/2010/main">
    <mc:Choice Requires="p14">
      <p:transition spd="slow" p14:dur="2000" advTm="50011"/>
    </mc:Choice>
    <mc:Fallback xmlns="">
      <p:transition spd="slow" advTm="50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371" y="516835"/>
            <a:ext cx="3084844" cy="5772840"/>
          </a:xfrm>
        </p:spPr>
        <p:txBody>
          <a:bodyPr anchor="ctr">
            <a:normAutofit/>
          </a:bodyPr>
          <a:lstStyle/>
          <a:p>
            <a:r>
              <a:rPr lang="en-GB" sz="3600">
                <a:solidFill>
                  <a:srgbClr val="FFFFFF"/>
                </a:solidFill>
              </a:rPr>
              <a:t>What we did</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2566404635"/>
              </p:ext>
            </p:extLst>
          </p:nvPr>
        </p:nvGraphicFramePr>
        <p:xfrm>
          <a:off x="4662905" y="516835"/>
          <a:ext cx="6962454" cy="59239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Footer Placeholder 2"/>
          <p:cNvSpPr>
            <a:spLocks noGrp="1"/>
          </p:cNvSpPr>
          <p:nvPr>
            <p:ph type="ftr" sz="quarter" idx="11"/>
          </p:nvPr>
        </p:nvSpPr>
        <p:spPr/>
        <p:txBody>
          <a:bodyPr/>
          <a:lstStyle/>
          <a:p>
            <a:r>
              <a:rPr lang="en-GB"/>
              <a:t>EDULearn 2023                                   </a:t>
            </a:r>
          </a:p>
        </p:txBody>
      </p:sp>
      <p:sp>
        <p:nvSpPr>
          <p:cNvPr id="4" name="Slide Number Placeholder 3"/>
          <p:cNvSpPr>
            <a:spLocks noGrp="1"/>
          </p:cNvSpPr>
          <p:nvPr>
            <p:ph type="sldNum" sz="quarter" idx="12"/>
          </p:nvPr>
        </p:nvSpPr>
        <p:spPr/>
        <p:txBody>
          <a:bodyPr/>
          <a:lstStyle/>
          <a:p>
            <a:fld id="{8BD4DF45-CC8B-4A0B-996C-63025A296846}" type="slidenum">
              <a:rPr lang="en-GB" smtClean="0"/>
              <a:t>9</a:t>
            </a:fld>
            <a:endParaRPr lang="en-GB"/>
          </a:p>
        </p:txBody>
      </p:sp>
      <p:pic>
        <p:nvPicPr>
          <p:cNvPr id="7" name="Audio 6">
            <a:hlinkClick r:id="" action="ppaction://media"/>
            <a:extLst>
              <a:ext uri="{FF2B5EF4-FFF2-40B4-BE49-F238E27FC236}">
                <a16:creationId xmlns:a16="http://schemas.microsoft.com/office/drawing/2014/main" id="{B4B14E1B-33D8-90E5-DB93-746137DC676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04669387"/>
      </p:ext>
    </p:extLst>
  </p:cSld>
  <p:clrMapOvr>
    <a:masterClrMapping/>
  </p:clrMapOvr>
  <mc:AlternateContent xmlns:mc="http://schemas.openxmlformats.org/markup-compatibility/2006" xmlns:p14="http://schemas.microsoft.com/office/powerpoint/2010/main">
    <mc:Choice Requires="p14">
      <p:transition spd="slow" p14:dur="2000" advTm="95845"/>
    </mc:Choice>
    <mc:Fallback xmlns="">
      <p:transition spd="slow" advTm="95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4754</TotalTime>
  <Words>2284</Words>
  <Application>Microsoft Office PowerPoint</Application>
  <PresentationFormat>Widescreen</PresentationFormat>
  <Paragraphs>323</Paragraphs>
  <Slides>32</Slides>
  <Notes>21</Notes>
  <HiddenSlides>0</HiddenSlides>
  <MMClips>32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Open Sans</vt:lpstr>
      <vt:lpstr>Wingdings</vt:lpstr>
      <vt:lpstr>Retrospect</vt:lpstr>
      <vt:lpstr>PICTURE THIS: EVALUATING HEALTHCARE EDUCATION USING STUDENT GENERATED PICTORIAL DATA </vt:lpstr>
      <vt:lpstr>Background</vt:lpstr>
      <vt:lpstr>Context</vt:lpstr>
      <vt:lpstr>Themes from text (from thematic analysis)</vt:lpstr>
      <vt:lpstr>Picture Analysis </vt:lpstr>
      <vt:lpstr>What does the literature say about collecting information in picture form?</vt:lpstr>
      <vt:lpstr>Questions</vt:lpstr>
      <vt:lpstr>Our approach</vt:lpstr>
      <vt:lpstr>What we did</vt:lpstr>
      <vt:lpstr>To illustrate our process………… </vt:lpstr>
      <vt:lpstr>Consensus-Analysis </vt:lpstr>
      <vt:lpstr>Consensus-Analysis </vt:lpstr>
      <vt:lpstr>Analysis-interpretation challenges</vt:lpstr>
      <vt:lpstr>Analysis-interpretation challenges</vt:lpstr>
      <vt:lpstr>How did we reach consensus?</vt:lpstr>
      <vt:lpstr>Initial interpretations</vt:lpstr>
      <vt:lpstr>Questionnaire 1 Therapeutic Radiographers</vt:lpstr>
      <vt:lpstr>Questionnaire 1 Nursing</vt:lpstr>
      <vt:lpstr>Questionnaire 2 Therapeutic Radiographers</vt:lpstr>
      <vt:lpstr>Maturing of Themes………… </vt:lpstr>
      <vt:lpstr>Nursing  Emergent Themes Questionnaire 1</vt:lpstr>
      <vt:lpstr>Nursing pictures Questionnaire 1</vt:lpstr>
      <vt:lpstr>Radiotherapy Emergent Themes Questionnaire 1</vt:lpstr>
      <vt:lpstr>Radiotherapy pictures from questionnaire 1</vt:lpstr>
      <vt:lpstr>Nursing Emergent Themes Questionnaire 2</vt:lpstr>
      <vt:lpstr>Nursing pictures from questionnaire 2</vt:lpstr>
      <vt:lpstr>Radiotherapy Emergent Themes Questionnaire 2</vt:lpstr>
      <vt:lpstr>Radiotherapy pictures from questionnaire 2</vt:lpstr>
      <vt:lpstr>Methodology: Initial summary</vt:lpstr>
      <vt:lpstr>What's next?</vt:lpstr>
      <vt:lpstr>Thank you for listening</vt:lpstr>
      <vt:lpstr>References</vt:lpstr>
    </vt:vector>
  </TitlesOfParts>
  <Company>The University of Liverpool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picture paints a thousand words – or does it? A study to develop a method of analysing non-traditional data.</dc:title>
  <dc:creator>Fletcher, Cathy</dc:creator>
  <cp:lastModifiedBy>Gordon, Cath</cp:lastModifiedBy>
  <cp:revision>102</cp:revision>
  <dcterms:created xsi:type="dcterms:W3CDTF">2017-05-16T07:44:16Z</dcterms:created>
  <dcterms:modified xsi:type="dcterms:W3CDTF">2023-09-29T09:52:45Z</dcterms:modified>
</cp:coreProperties>
</file>