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5" d="100"/>
          <a:sy n="15" d="100"/>
        </p:scale>
        <p:origin x="2220"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EBA4BD-6E69-4E92-8057-B52DDE3AC308}"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961760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EBA4BD-6E69-4E92-8057-B52DDE3AC308}"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339741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EBA4BD-6E69-4E92-8057-B52DDE3AC308}"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148428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EBA4BD-6E69-4E92-8057-B52DDE3AC308}"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353380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EBA4BD-6E69-4E92-8057-B52DDE3AC308}"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28556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EBA4BD-6E69-4E92-8057-B52DDE3AC308}" type="datetimeFigureOut">
              <a:rPr lang="en-GB" smtClean="0"/>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156694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EBA4BD-6E69-4E92-8057-B52DDE3AC308}" type="datetimeFigureOut">
              <a:rPr lang="en-GB" smtClean="0"/>
              <a:t>29/09/2023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55640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EBA4BD-6E69-4E92-8057-B52DDE3AC308}" type="datetimeFigureOut">
              <a:rPr lang="en-GB" smtClean="0"/>
              <a:t>29/09/2023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18534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BA4BD-6E69-4E92-8057-B52DDE3AC308}" type="datetimeFigureOut">
              <a:rPr lang="en-GB" smtClean="0"/>
              <a:t>29/09/2023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220021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32EBA4BD-6E69-4E92-8057-B52DDE3AC308}" type="datetimeFigureOut">
              <a:rPr lang="en-GB" smtClean="0"/>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390682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32EBA4BD-6E69-4E92-8057-B52DDE3AC308}" type="datetimeFigureOut">
              <a:rPr lang="en-GB" smtClean="0"/>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DF507-2BB3-4912-B1C4-433F7C6C5D77}" type="slidenum">
              <a:rPr lang="en-GB" smtClean="0"/>
              <a:t>‹#›</a:t>
            </a:fld>
            <a:endParaRPr lang="en-GB"/>
          </a:p>
        </p:txBody>
      </p:sp>
    </p:spTree>
    <p:extLst>
      <p:ext uri="{BB962C8B-B14F-4D97-AF65-F5344CB8AC3E}">
        <p14:creationId xmlns:p14="http://schemas.microsoft.com/office/powerpoint/2010/main" val="269775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32EBA4BD-6E69-4E92-8057-B52DDE3AC308}" type="datetimeFigureOut">
              <a:rPr lang="en-GB" smtClean="0"/>
              <a:t>29/09/2023</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282DF507-2BB3-4912-B1C4-433F7C6C5D77}" type="slidenum">
              <a:rPr lang="en-GB" smtClean="0"/>
              <a:t>‹#›</a:t>
            </a:fld>
            <a:endParaRPr lang="en-GB"/>
          </a:p>
        </p:txBody>
      </p:sp>
    </p:spTree>
    <p:extLst>
      <p:ext uri="{BB962C8B-B14F-4D97-AF65-F5344CB8AC3E}">
        <p14:creationId xmlns:p14="http://schemas.microsoft.com/office/powerpoint/2010/main" val="2096486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taff.liv.ac.uk/" TargetMode="External"/><Relationship Id="rId3" Type="http://schemas.openxmlformats.org/officeDocument/2006/relationships/hyperlink" Target="https://www.longtermplan.nhs.uk/wp-content/uploads/2019/08/nhs-long-term-plan-version1.2.pdf" TargetMode="External"/><Relationship Id="rId7" Type="http://schemas.openxmlformats.org/officeDocument/2006/relationships/hyperlink" Target="mailto:b.ball@liverpool.ac.uk" TargetMode="External"/><Relationship Id="rId2" Type="http://schemas.openxmlformats.org/officeDocument/2006/relationships/hyperlink" Target="https://www.england.nhs.uk/wp-content/uploads/2017/03/NEXT-STEPS-ON-THE-NHSFIVE-YEAR-FORWARD-VIEW.pdf" TargetMode="External"/><Relationship Id="rId1" Type="http://schemas.openxmlformats.org/officeDocument/2006/relationships/slideLayout" Target="../slideLayouts/slideLayout1.xml"/><Relationship Id="rId6" Type="http://schemas.openxmlformats.org/officeDocument/2006/relationships/hyperlink" Target="http://www.liv.ac.uk/" TargetMode="External"/><Relationship Id="rId11" Type="http://schemas.openxmlformats.org/officeDocument/2006/relationships/hyperlink" Target="https://owa.liv.ac.uk/owa/redir.aspx?C=qwVk2u3E1UMsiixWpbopERdXuQa9rRDdwz0sTcQexd7YoxdfkhfUCA..&amp;URL=http%3a%2f%2fwww.liverpool.ac.uk" TargetMode="External"/><Relationship Id="rId5" Type="http://schemas.openxmlformats.org/officeDocument/2006/relationships/hyperlink" Target="http://goo.gl/maps/YfefT" TargetMode="External"/><Relationship Id="rId10" Type="http://schemas.openxmlformats.org/officeDocument/2006/relationships/hyperlink" Target="mailto:c.fletcher@liverpool.ac.uk" TargetMode="External"/><Relationship Id="rId4" Type="http://schemas.openxmlformats.org/officeDocument/2006/relationships/hyperlink" Target="http://www.liv.ac.uk/health-sciences/"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C125D5-0330-4F84-B338-BB5A84DFD91D}"/>
              </a:ext>
            </a:extLst>
          </p:cNvPr>
          <p:cNvSpPr txBox="1"/>
          <p:nvPr/>
        </p:nvSpPr>
        <p:spPr>
          <a:xfrm>
            <a:off x="985841" y="2901751"/>
            <a:ext cx="19499716" cy="2123658"/>
          </a:xfrm>
          <a:prstGeom prst="rect">
            <a:avLst/>
          </a:prstGeom>
          <a:noFill/>
        </p:spPr>
        <p:txBody>
          <a:bodyPr wrap="square" rtlCol="0">
            <a:spAutoFit/>
          </a:bodyPr>
          <a:lstStyle/>
          <a:p>
            <a:pPr algn="ctr"/>
            <a:r>
              <a:rPr lang="en-GB" sz="6600" b="1" dirty="0">
                <a:solidFill>
                  <a:schemeClr val="accent1">
                    <a:lumMod val="75000"/>
                  </a:schemeClr>
                </a:solidFill>
              </a:rPr>
              <a:t>Evaluating the Benefits of Diversity: The art of thinking independently together</a:t>
            </a:r>
          </a:p>
        </p:txBody>
      </p:sp>
      <p:sp>
        <p:nvSpPr>
          <p:cNvPr id="5" name="TextBox 4">
            <a:extLst>
              <a:ext uri="{FF2B5EF4-FFF2-40B4-BE49-F238E27FC236}">
                <a16:creationId xmlns:a16="http://schemas.microsoft.com/office/drawing/2014/main" id="{C6D62420-66BC-457A-97EC-542B5A28BEB9}"/>
              </a:ext>
            </a:extLst>
          </p:cNvPr>
          <p:cNvSpPr txBox="1"/>
          <p:nvPr/>
        </p:nvSpPr>
        <p:spPr>
          <a:xfrm>
            <a:off x="1057850" y="5609242"/>
            <a:ext cx="9018492" cy="6186309"/>
          </a:xfrm>
          <a:prstGeom prst="rect">
            <a:avLst/>
          </a:prstGeom>
          <a:noFill/>
        </p:spPr>
        <p:txBody>
          <a:bodyPr wrap="square" rtlCol="0">
            <a:spAutoFit/>
          </a:bodyPr>
          <a:lstStyle/>
          <a:p>
            <a:r>
              <a:rPr lang="en-GB" sz="3600" b="1" dirty="0">
                <a:solidFill>
                  <a:schemeClr val="accent1">
                    <a:lumMod val="50000"/>
                  </a:schemeClr>
                </a:solidFill>
              </a:rPr>
              <a:t>Background</a:t>
            </a:r>
          </a:p>
          <a:p>
            <a:pPr algn="just"/>
            <a:r>
              <a:rPr lang="en-GB" sz="2400" dirty="0">
                <a:solidFill>
                  <a:schemeClr val="accent1">
                    <a:lumMod val="50000"/>
                  </a:schemeClr>
                </a:solidFill>
              </a:rPr>
              <a:t>The aim of this project was to  evaluate the effectiveness of delivering an interactive, multi professional teaching session involving a diverse group of level 7 learners registered on a module entitled ‘Supporting Learning in Professional Practice’. The group included learners undertaking :</a:t>
            </a:r>
          </a:p>
          <a:p>
            <a:pPr marL="285750" indent="-285750" algn="just">
              <a:buFont typeface="Arial" panose="020B0604020202020204" pitchFamily="34" charset="0"/>
              <a:buChar char="•"/>
            </a:pPr>
            <a:r>
              <a:rPr lang="en-GB" sz="2400" dirty="0">
                <a:solidFill>
                  <a:schemeClr val="accent1">
                    <a:lumMod val="50000"/>
                  </a:schemeClr>
                </a:solidFill>
              </a:rPr>
              <a:t> an MSc Advanced Clinical Practitioner apprenticeship</a:t>
            </a:r>
          </a:p>
          <a:p>
            <a:pPr marL="285750" indent="-285750" algn="just">
              <a:buFont typeface="Arial" panose="020B0604020202020204" pitchFamily="34" charset="0"/>
              <a:buChar char="•"/>
            </a:pPr>
            <a:r>
              <a:rPr lang="en-GB" sz="2400" dirty="0">
                <a:solidFill>
                  <a:schemeClr val="accent1">
                    <a:lumMod val="50000"/>
                  </a:schemeClr>
                </a:solidFill>
              </a:rPr>
              <a:t> an MSc Advanced Practice in Healthcare</a:t>
            </a:r>
          </a:p>
          <a:p>
            <a:pPr marL="285750" indent="-285750" algn="just">
              <a:buFont typeface="Arial" panose="020B0604020202020204" pitchFamily="34" charset="0"/>
              <a:buChar char="•"/>
            </a:pPr>
            <a:r>
              <a:rPr lang="en-GB" sz="2400" dirty="0">
                <a:solidFill>
                  <a:schemeClr val="accent1">
                    <a:lumMod val="50000"/>
                  </a:schemeClr>
                </a:solidFill>
              </a:rPr>
              <a:t> an MSc Nursing programmes alongside</a:t>
            </a:r>
          </a:p>
          <a:p>
            <a:pPr marL="285750" indent="-285750" algn="just">
              <a:buFont typeface="Arial" panose="020B0604020202020204" pitchFamily="34" charset="0"/>
              <a:buChar char="•"/>
            </a:pPr>
            <a:r>
              <a:rPr lang="en-GB" sz="2400" dirty="0">
                <a:solidFill>
                  <a:schemeClr val="accent1">
                    <a:lumMod val="50000"/>
                  </a:schemeClr>
                </a:solidFill>
              </a:rPr>
              <a:t> CPD students. </a:t>
            </a:r>
          </a:p>
          <a:p>
            <a:pPr algn="just"/>
            <a:r>
              <a:rPr lang="en-GB" sz="2400" dirty="0">
                <a:solidFill>
                  <a:schemeClr val="accent1">
                    <a:lumMod val="50000"/>
                  </a:schemeClr>
                </a:solidFill>
              </a:rPr>
              <a:t>The activities designed for the small group work were designed to provide an interprofessional learning </a:t>
            </a:r>
            <a:r>
              <a:rPr lang="en-GB" sz="2400" baseline="30000" dirty="0">
                <a:solidFill>
                  <a:schemeClr val="accent1">
                    <a:lumMod val="50000"/>
                  </a:schemeClr>
                </a:solidFill>
              </a:rPr>
              <a:t>1</a:t>
            </a:r>
            <a:r>
              <a:rPr lang="en-GB" sz="2400" dirty="0">
                <a:solidFill>
                  <a:schemeClr val="accent1">
                    <a:lumMod val="50000"/>
                  </a:schemeClr>
                </a:solidFill>
              </a:rPr>
              <a:t>  opportunity whilst simultaneously developing a knowledge and understanding of methods to enhance and support interprofessional learning in clinical practice.</a:t>
            </a:r>
          </a:p>
          <a:p>
            <a:endParaRPr lang="en-GB" sz="4800" dirty="0"/>
          </a:p>
        </p:txBody>
      </p:sp>
      <p:sp>
        <p:nvSpPr>
          <p:cNvPr id="6" name="TextBox 5">
            <a:extLst>
              <a:ext uri="{FF2B5EF4-FFF2-40B4-BE49-F238E27FC236}">
                <a16:creationId xmlns:a16="http://schemas.microsoft.com/office/drawing/2014/main" id="{20A221CA-5A0D-4640-96EB-7F84AE7560CE}"/>
              </a:ext>
            </a:extLst>
          </p:cNvPr>
          <p:cNvSpPr txBox="1"/>
          <p:nvPr/>
        </p:nvSpPr>
        <p:spPr>
          <a:xfrm>
            <a:off x="11423907" y="5609242"/>
            <a:ext cx="9018493" cy="5139869"/>
          </a:xfrm>
          <a:prstGeom prst="rect">
            <a:avLst/>
          </a:prstGeom>
          <a:noFill/>
        </p:spPr>
        <p:txBody>
          <a:bodyPr wrap="square" rtlCol="0">
            <a:spAutoFit/>
          </a:bodyPr>
          <a:lstStyle/>
          <a:p>
            <a:r>
              <a:rPr lang="en-GB" sz="3600" b="1" dirty="0">
                <a:solidFill>
                  <a:schemeClr val="accent1">
                    <a:lumMod val="50000"/>
                  </a:schemeClr>
                </a:solidFill>
              </a:rPr>
              <a:t>Method</a:t>
            </a:r>
          </a:p>
          <a:p>
            <a:pPr algn="just"/>
            <a:r>
              <a:rPr lang="en-GB" sz="2400" dirty="0">
                <a:solidFill>
                  <a:schemeClr val="accent1">
                    <a:lumMod val="50000"/>
                  </a:schemeClr>
                </a:solidFill>
              </a:rPr>
              <a:t>This project utilised a social constructivist </a:t>
            </a:r>
            <a:r>
              <a:rPr lang="en-GB" sz="2400" baseline="30000" dirty="0">
                <a:solidFill>
                  <a:schemeClr val="accent1">
                    <a:lumMod val="50000"/>
                  </a:schemeClr>
                </a:solidFill>
              </a:rPr>
              <a:t>2</a:t>
            </a:r>
            <a:r>
              <a:rPr lang="en-GB" sz="2400" dirty="0">
                <a:solidFill>
                  <a:schemeClr val="accent1">
                    <a:lumMod val="50000"/>
                  </a:schemeClr>
                </a:solidFill>
              </a:rPr>
              <a:t> approach by facilitating group discussions and activities to encourage the learners to work together. All learners were experienced healthcare professionals from a variety of healthcare professions and backgrounds including nurses, Allied Health Professionals and international learners.</a:t>
            </a:r>
          </a:p>
          <a:p>
            <a:pPr algn="just"/>
            <a:r>
              <a:rPr lang="en-GB" sz="2400" dirty="0">
                <a:solidFill>
                  <a:schemeClr val="accent1">
                    <a:lumMod val="50000"/>
                  </a:schemeClr>
                </a:solidFill>
              </a:rPr>
              <a:t>The session included the use  two specifically designed reflective questionnaires to identify the level of knowledge and understanding of interprofessional learning by each learner both prior to the teaching session and following the session. The session was then  evaluated by gathering  qualitative data from each of the cohort. The data was then analysed using a thematic analysis </a:t>
            </a:r>
            <a:r>
              <a:rPr lang="en-GB" sz="2400" baseline="30000" dirty="0">
                <a:solidFill>
                  <a:schemeClr val="accent1">
                    <a:lumMod val="50000"/>
                  </a:schemeClr>
                </a:solidFill>
              </a:rPr>
              <a:t>3</a:t>
            </a:r>
            <a:r>
              <a:rPr lang="en-GB" sz="2400" dirty="0">
                <a:solidFill>
                  <a:schemeClr val="accent1">
                    <a:lumMod val="50000"/>
                  </a:schemeClr>
                </a:solidFill>
              </a:rPr>
              <a:t> to identify the emergent themes.</a:t>
            </a:r>
            <a:endParaRPr lang="en-GB" dirty="0">
              <a:solidFill>
                <a:schemeClr val="accent1">
                  <a:lumMod val="50000"/>
                </a:schemeClr>
              </a:solidFill>
            </a:endParaRPr>
          </a:p>
          <a:p>
            <a:endParaRPr lang="en-GB" sz="2800" dirty="0"/>
          </a:p>
        </p:txBody>
      </p:sp>
      <p:sp>
        <p:nvSpPr>
          <p:cNvPr id="7" name="TextBox 6">
            <a:extLst>
              <a:ext uri="{FF2B5EF4-FFF2-40B4-BE49-F238E27FC236}">
                <a16:creationId xmlns:a16="http://schemas.microsoft.com/office/drawing/2014/main" id="{9312BB5D-54F3-4917-A800-24E505BAC2CA}"/>
              </a:ext>
            </a:extLst>
          </p:cNvPr>
          <p:cNvSpPr txBox="1"/>
          <p:nvPr/>
        </p:nvSpPr>
        <p:spPr>
          <a:xfrm>
            <a:off x="11379292" y="10746516"/>
            <a:ext cx="9032209" cy="5232202"/>
          </a:xfrm>
          <a:prstGeom prst="rect">
            <a:avLst/>
          </a:prstGeom>
          <a:noFill/>
        </p:spPr>
        <p:txBody>
          <a:bodyPr wrap="square" rtlCol="0">
            <a:spAutoFit/>
          </a:bodyPr>
          <a:lstStyle/>
          <a:p>
            <a:r>
              <a:rPr lang="en-GB" sz="3600" b="1" dirty="0">
                <a:solidFill>
                  <a:schemeClr val="accent1">
                    <a:lumMod val="50000"/>
                  </a:schemeClr>
                </a:solidFill>
              </a:rPr>
              <a:t>Results</a:t>
            </a:r>
          </a:p>
          <a:p>
            <a:r>
              <a:rPr lang="en-GB" sz="2400" dirty="0">
                <a:solidFill>
                  <a:schemeClr val="accent1">
                    <a:lumMod val="50000"/>
                  </a:schemeClr>
                </a:solidFill>
              </a:rPr>
              <a:t>The three key themes that emerged from analysis of the questions were:</a:t>
            </a:r>
          </a:p>
          <a:p>
            <a:pPr marL="742950" indent="-742950">
              <a:buFont typeface="+mj-lt"/>
              <a:buAutoNum type="arabicPeriod"/>
            </a:pPr>
            <a:r>
              <a:rPr lang="en-GB" sz="2400" dirty="0">
                <a:solidFill>
                  <a:schemeClr val="accent1">
                    <a:lumMod val="50000"/>
                  </a:schemeClr>
                </a:solidFill>
              </a:rPr>
              <a:t>An increased awareness, knowledge and respect for other professionals</a:t>
            </a:r>
          </a:p>
          <a:p>
            <a:pPr marL="742950" indent="-742950">
              <a:buFont typeface="+mj-lt"/>
              <a:buAutoNum type="arabicPeriod"/>
            </a:pPr>
            <a:r>
              <a:rPr lang="en-GB" sz="2400" dirty="0">
                <a:solidFill>
                  <a:schemeClr val="accent1">
                    <a:lumMod val="50000"/>
                  </a:schemeClr>
                </a:solidFill>
              </a:rPr>
              <a:t>The effectiveness of group work activities</a:t>
            </a:r>
          </a:p>
          <a:p>
            <a:pPr marL="742950" indent="-742950">
              <a:buFont typeface="+mj-lt"/>
              <a:buAutoNum type="arabicPeriod"/>
            </a:pPr>
            <a:r>
              <a:rPr lang="en-GB" sz="2400" dirty="0">
                <a:solidFill>
                  <a:schemeClr val="accent1">
                    <a:lumMod val="50000"/>
                  </a:schemeClr>
                </a:solidFill>
              </a:rPr>
              <a:t>The additional incidental learning that took place </a:t>
            </a:r>
          </a:p>
          <a:p>
            <a:endParaRPr lang="en-GB" sz="2000" dirty="0"/>
          </a:p>
          <a:p>
            <a:pPr marL="914400" indent="-914400">
              <a:buFont typeface="+mj-lt"/>
              <a:buAutoNum type="arabicPeriod"/>
            </a:pPr>
            <a:endParaRPr lang="en-GB" sz="4000" dirty="0"/>
          </a:p>
          <a:p>
            <a:pPr marL="914400" indent="-914400">
              <a:buFont typeface="+mj-lt"/>
              <a:buAutoNum type="arabicPeriod"/>
            </a:pPr>
            <a:endParaRPr lang="en-GB" sz="4000" dirty="0"/>
          </a:p>
          <a:p>
            <a:pPr marL="914400" indent="-914400">
              <a:buFont typeface="+mj-lt"/>
              <a:buAutoNum type="arabicPeriod"/>
            </a:pPr>
            <a:endParaRPr lang="en-GB" sz="5400" dirty="0"/>
          </a:p>
        </p:txBody>
      </p:sp>
      <p:sp>
        <p:nvSpPr>
          <p:cNvPr id="8" name="TextBox 7">
            <a:extLst>
              <a:ext uri="{FF2B5EF4-FFF2-40B4-BE49-F238E27FC236}">
                <a16:creationId xmlns:a16="http://schemas.microsoft.com/office/drawing/2014/main" id="{C071D334-9C2B-4B33-A92B-405F19D537CE}"/>
              </a:ext>
            </a:extLst>
          </p:cNvPr>
          <p:cNvSpPr txBox="1"/>
          <p:nvPr/>
        </p:nvSpPr>
        <p:spPr>
          <a:xfrm>
            <a:off x="11405647" y="20775362"/>
            <a:ext cx="8964940" cy="5539978"/>
          </a:xfrm>
          <a:prstGeom prst="rect">
            <a:avLst/>
          </a:prstGeom>
          <a:noFill/>
        </p:spPr>
        <p:txBody>
          <a:bodyPr wrap="square" rtlCol="0">
            <a:spAutoFit/>
          </a:bodyPr>
          <a:lstStyle/>
          <a:p>
            <a:r>
              <a:rPr lang="en-GB" sz="3600" b="1" dirty="0">
                <a:solidFill>
                  <a:schemeClr val="accent1">
                    <a:lumMod val="50000"/>
                  </a:schemeClr>
                </a:solidFill>
              </a:rPr>
              <a:t>Implications</a:t>
            </a:r>
          </a:p>
          <a:p>
            <a:r>
              <a:rPr lang="en-GB" sz="2400" dirty="0">
                <a:solidFill>
                  <a:schemeClr val="accent1">
                    <a:lumMod val="50000"/>
                  </a:schemeClr>
                </a:solidFill>
              </a:rPr>
              <a:t>The Multi-professional framework for advanced clinical practice in England </a:t>
            </a:r>
            <a:r>
              <a:rPr lang="en-GB" sz="2400" baseline="30000" dirty="0">
                <a:solidFill>
                  <a:schemeClr val="accent1">
                    <a:lumMod val="50000"/>
                  </a:schemeClr>
                </a:solidFill>
              </a:rPr>
              <a:t>5</a:t>
            </a:r>
            <a:r>
              <a:rPr lang="en-GB" sz="2400" dirty="0">
                <a:solidFill>
                  <a:schemeClr val="accent1">
                    <a:lumMod val="50000"/>
                  </a:schemeClr>
                </a:solidFill>
              </a:rPr>
              <a:t> emphasises the need for multi professional working stating ‘Evidence consistently shows that multi professional team working delivers better outcomes for patients and more effective and satisfying work for clinicians and that ‘Multi-professional work requires flexibility in attitude and behaviours and for professionals to value and respect the distinct contribution each professional make.’ It is therefore, crucial that level 7 learners working towards Advanced Clinical Practice in the modern NHS</a:t>
            </a:r>
            <a:r>
              <a:rPr lang="en-GB" sz="2400" baseline="30000" dirty="0">
                <a:solidFill>
                  <a:schemeClr val="accent1">
                    <a:lumMod val="50000"/>
                  </a:schemeClr>
                </a:solidFill>
              </a:rPr>
              <a:t> 6,7,8,9 </a:t>
            </a:r>
            <a:r>
              <a:rPr lang="en-GB" sz="2400" dirty="0">
                <a:solidFill>
                  <a:schemeClr val="accent1">
                    <a:lumMod val="50000"/>
                  </a:schemeClr>
                </a:solidFill>
              </a:rPr>
              <a:t>are equipped to support interprofessional learning in practice whilst continuing their own interprofessional learning.</a:t>
            </a:r>
          </a:p>
          <a:p>
            <a:endParaRPr lang="en-GB" sz="5400" dirty="0"/>
          </a:p>
        </p:txBody>
      </p:sp>
      <p:sp>
        <p:nvSpPr>
          <p:cNvPr id="9" name="TextBox 8">
            <a:extLst>
              <a:ext uri="{FF2B5EF4-FFF2-40B4-BE49-F238E27FC236}">
                <a16:creationId xmlns:a16="http://schemas.microsoft.com/office/drawing/2014/main" id="{ED48F537-487F-4632-85D7-49EB12E30B87}"/>
              </a:ext>
            </a:extLst>
          </p:cNvPr>
          <p:cNvSpPr txBox="1"/>
          <p:nvPr/>
        </p:nvSpPr>
        <p:spPr>
          <a:xfrm flipH="1">
            <a:off x="1063241" y="18300341"/>
            <a:ext cx="8992637" cy="6647974"/>
          </a:xfrm>
          <a:prstGeom prst="rect">
            <a:avLst/>
          </a:prstGeom>
          <a:noFill/>
        </p:spPr>
        <p:txBody>
          <a:bodyPr wrap="square" rtlCol="0">
            <a:spAutoFit/>
          </a:bodyPr>
          <a:lstStyle/>
          <a:p>
            <a:pPr algn="just"/>
            <a:r>
              <a:rPr lang="en-GB" sz="3600" b="1" dirty="0">
                <a:solidFill>
                  <a:schemeClr val="accent1">
                    <a:lumMod val="50000"/>
                  </a:schemeClr>
                </a:solidFill>
              </a:rPr>
              <a:t>Discussion</a:t>
            </a:r>
          </a:p>
          <a:p>
            <a:pPr algn="just"/>
            <a:r>
              <a:rPr lang="en-GB" sz="2400" dirty="0">
                <a:solidFill>
                  <a:schemeClr val="accent1">
                    <a:lumMod val="50000"/>
                  </a:schemeClr>
                </a:solidFill>
              </a:rPr>
              <a:t>Active learning has been defined by Prince (2004)</a:t>
            </a:r>
            <a:r>
              <a:rPr lang="en-GB" sz="2400" baseline="30000" dirty="0">
                <a:solidFill>
                  <a:schemeClr val="accent1">
                    <a:lumMod val="50000"/>
                  </a:schemeClr>
                </a:solidFill>
              </a:rPr>
              <a:t>4</a:t>
            </a:r>
            <a:r>
              <a:rPr lang="en-GB" sz="2400" dirty="0">
                <a:solidFill>
                  <a:schemeClr val="accent1">
                    <a:lumMod val="50000"/>
                  </a:schemeClr>
                </a:solidFill>
              </a:rPr>
              <a:t> as ‘any type of instructional method which engages students in their learning process and requires meaningful (relevant, authentic) learning activities as well as requiring students to think about what they are doing (metacognition)’. The intention of this session was to provide an opportunity for the learners to engage in an Interprofessional Learning (IPL)session in order to develop a knowledge and understanding of IPL.</a:t>
            </a:r>
            <a:endParaRPr lang="en-US" sz="1400" dirty="0">
              <a:solidFill>
                <a:schemeClr val="accent1">
                  <a:lumMod val="50000"/>
                </a:schemeClr>
              </a:solidFill>
              <a:latin typeface="Arial" charset="0"/>
              <a:ea typeface="Arial" charset="0"/>
              <a:cs typeface="Arial" charset="0"/>
            </a:endParaRPr>
          </a:p>
          <a:p>
            <a:pPr algn="just"/>
            <a:r>
              <a:rPr lang="en-GB" sz="2400" dirty="0">
                <a:solidFill>
                  <a:schemeClr val="accent1">
                    <a:lumMod val="50000"/>
                  </a:schemeClr>
                </a:solidFill>
              </a:rPr>
              <a:t>This project demonstrates how interprofessional learning continues to develop yet further at level 7 when learning takes place in a diverse and </a:t>
            </a:r>
            <a:r>
              <a:rPr lang="en-GB" sz="2400" dirty="0" err="1">
                <a:solidFill>
                  <a:schemeClr val="accent1">
                    <a:lumMod val="50000"/>
                  </a:schemeClr>
                </a:solidFill>
              </a:rPr>
              <a:t>multiprofessional</a:t>
            </a:r>
            <a:r>
              <a:rPr lang="en-GB" sz="2400" dirty="0">
                <a:solidFill>
                  <a:schemeClr val="accent1">
                    <a:lumMod val="50000"/>
                  </a:schemeClr>
                </a:solidFill>
              </a:rPr>
              <a:t> group. By working together in the classroom, the learners developed a greater degree of knowledge and understanding of the need and importance of interprofessional learning whilst, at the same time, learning with, from and about the other professionals in their group </a:t>
            </a:r>
            <a:r>
              <a:rPr lang="en-GB" sz="2400" baseline="30000" dirty="0">
                <a:solidFill>
                  <a:schemeClr val="accent1">
                    <a:lumMod val="50000"/>
                  </a:schemeClr>
                </a:solidFill>
              </a:rPr>
              <a:t>1</a:t>
            </a:r>
            <a:r>
              <a:rPr lang="en-GB" sz="2400" dirty="0">
                <a:solidFill>
                  <a:schemeClr val="accent1">
                    <a:lumMod val="50000"/>
                  </a:schemeClr>
                </a:solidFill>
              </a:rPr>
              <a:t>.</a:t>
            </a:r>
          </a:p>
          <a:p>
            <a:pPr algn="just"/>
            <a:endParaRPr lang="en-GB" sz="5400" dirty="0"/>
          </a:p>
        </p:txBody>
      </p:sp>
      <p:sp>
        <p:nvSpPr>
          <p:cNvPr id="10" name="TextBox 9">
            <a:extLst>
              <a:ext uri="{FF2B5EF4-FFF2-40B4-BE49-F238E27FC236}">
                <a16:creationId xmlns:a16="http://schemas.microsoft.com/office/drawing/2014/main" id="{61D208BF-12B7-426F-A39D-7D21A340C9D5}"/>
              </a:ext>
            </a:extLst>
          </p:cNvPr>
          <p:cNvSpPr txBox="1"/>
          <p:nvPr/>
        </p:nvSpPr>
        <p:spPr>
          <a:xfrm>
            <a:off x="1025444" y="24752002"/>
            <a:ext cx="19445038" cy="2877711"/>
          </a:xfrm>
          <a:prstGeom prst="rect">
            <a:avLst/>
          </a:prstGeom>
          <a:noFill/>
        </p:spPr>
        <p:txBody>
          <a:bodyPr wrap="square" rtlCol="0">
            <a:spAutoFit/>
          </a:bodyPr>
          <a:lstStyle/>
          <a:p>
            <a:r>
              <a:rPr lang="en-GB" sz="2800" b="1" dirty="0">
                <a:solidFill>
                  <a:schemeClr val="accent1">
                    <a:lumMod val="50000"/>
                  </a:schemeClr>
                </a:solidFill>
              </a:rPr>
              <a:t>References</a:t>
            </a:r>
          </a:p>
          <a:p>
            <a:pPr lvl="0"/>
            <a:r>
              <a:rPr lang="en-GB" sz="1100" dirty="0">
                <a:solidFill>
                  <a:schemeClr val="accent1">
                    <a:lumMod val="50000"/>
                  </a:schemeClr>
                </a:solidFill>
              </a:rPr>
              <a:t>Barr, H. (2002) Interprofessional Education Today, Yesterday and Tomorrow: A Review. LTSN for Health Sciences &amp; Practice.</a:t>
            </a:r>
            <a:br>
              <a:rPr lang="en-GB" sz="1100" dirty="0">
                <a:solidFill>
                  <a:schemeClr val="accent1">
                    <a:lumMod val="50000"/>
                  </a:schemeClr>
                </a:solidFill>
              </a:rPr>
            </a:br>
            <a:r>
              <a:rPr lang="en-GB" sz="1100" dirty="0">
                <a:solidFill>
                  <a:schemeClr val="accent1">
                    <a:lumMod val="50000"/>
                  </a:schemeClr>
                </a:solidFill>
              </a:rPr>
              <a:t>https://www.unmc.edu/bhecn/_documents/ipe-today-yesterday-tmmw-barr.pdf</a:t>
            </a:r>
          </a:p>
          <a:p>
            <a:pPr lvl="0"/>
            <a:r>
              <a:rPr lang="en-GB" sz="1100" dirty="0">
                <a:solidFill>
                  <a:schemeClr val="accent1">
                    <a:lumMod val="50000"/>
                  </a:schemeClr>
                </a:solidFill>
              </a:rPr>
              <a:t>Elliott, S.N., </a:t>
            </a:r>
            <a:r>
              <a:rPr lang="en-GB" sz="1100" dirty="0" err="1">
                <a:solidFill>
                  <a:schemeClr val="accent1">
                    <a:lumMod val="50000"/>
                  </a:schemeClr>
                </a:solidFill>
              </a:rPr>
              <a:t>Kratochwill</a:t>
            </a:r>
            <a:r>
              <a:rPr lang="en-GB" sz="1100" dirty="0">
                <a:solidFill>
                  <a:schemeClr val="accent1">
                    <a:lumMod val="50000"/>
                  </a:schemeClr>
                </a:solidFill>
              </a:rPr>
              <a:t>, T.R., Littlefield Cook, J. &amp; Travers, J. (2000). </a:t>
            </a:r>
            <a:r>
              <a:rPr lang="en-GB" sz="1100" i="1" dirty="0">
                <a:solidFill>
                  <a:schemeClr val="accent1">
                    <a:lumMod val="50000"/>
                  </a:schemeClr>
                </a:solidFill>
              </a:rPr>
              <a:t>Educational psychology: Effective teaching, effective learning (3rd ed.)</a:t>
            </a:r>
            <a:r>
              <a:rPr lang="en-GB" sz="1100" dirty="0">
                <a:solidFill>
                  <a:schemeClr val="accent1">
                    <a:lumMod val="50000"/>
                  </a:schemeClr>
                </a:solidFill>
              </a:rPr>
              <a:t>. Boston, MA: McGraw-Hill College.</a:t>
            </a:r>
          </a:p>
          <a:p>
            <a:pPr lvl="0"/>
            <a:r>
              <a:rPr lang="en-GB" sz="1100" dirty="0">
                <a:solidFill>
                  <a:schemeClr val="accent1">
                    <a:lumMod val="50000"/>
                  </a:schemeClr>
                </a:solidFill>
              </a:rPr>
              <a:t>Braun V, Clarke V. (2006). Using thematic analysis in psychology. </a:t>
            </a:r>
            <a:r>
              <a:rPr lang="en-GB" sz="1100" i="1" dirty="0">
                <a:solidFill>
                  <a:schemeClr val="accent1">
                    <a:lumMod val="50000"/>
                  </a:schemeClr>
                </a:solidFill>
              </a:rPr>
              <a:t>Qual Res Psychol</a:t>
            </a:r>
            <a:r>
              <a:rPr lang="en-GB" sz="1100" dirty="0">
                <a:solidFill>
                  <a:schemeClr val="accent1">
                    <a:lumMod val="50000"/>
                  </a:schemeClr>
                </a:solidFill>
              </a:rPr>
              <a:t>. 3(2):77–101. </a:t>
            </a:r>
          </a:p>
          <a:p>
            <a:pPr lvl="0"/>
            <a:r>
              <a:rPr lang="en-GB" sz="1100" dirty="0">
                <a:solidFill>
                  <a:schemeClr val="accent1">
                    <a:lumMod val="50000"/>
                  </a:schemeClr>
                </a:solidFill>
              </a:rPr>
              <a:t>Prince, M. (2004). Does active learning work? A review of the research. </a:t>
            </a:r>
            <a:r>
              <a:rPr lang="en-GB" sz="1100" i="1" dirty="0">
                <a:solidFill>
                  <a:schemeClr val="accent1">
                    <a:lumMod val="50000"/>
                  </a:schemeClr>
                </a:solidFill>
              </a:rPr>
              <a:t>Journal of engineering education,</a:t>
            </a:r>
            <a:r>
              <a:rPr lang="en-GB" sz="1100" dirty="0">
                <a:solidFill>
                  <a:schemeClr val="accent1">
                    <a:lumMod val="50000"/>
                  </a:schemeClr>
                </a:solidFill>
              </a:rPr>
              <a:t> 93(3), 223–231.</a:t>
            </a:r>
          </a:p>
          <a:p>
            <a:pPr lvl="0"/>
            <a:r>
              <a:rPr lang="en-GB" sz="1100" dirty="0">
                <a:solidFill>
                  <a:schemeClr val="accent1">
                    <a:lumMod val="50000"/>
                  </a:schemeClr>
                </a:solidFill>
              </a:rPr>
              <a:t>Health education England (2017). Multi-professional framework for advanced clinical practice in England. [online] Available at: https://www.hee.nhs.uk/sites/default/files/documents/Multiprofessional%20framework%20for%20advanced%20clinical%20practice%20in%20England. pdf [Accessed 3 Jan. 2022]</a:t>
            </a:r>
          </a:p>
          <a:p>
            <a:pPr lvl="0"/>
            <a:r>
              <a:rPr lang="en-GB" sz="1100" dirty="0">
                <a:solidFill>
                  <a:schemeClr val="accent1">
                    <a:lumMod val="50000"/>
                  </a:schemeClr>
                </a:solidFill>
              </a:rPr>
              <a:t>Care Quality Commission, Public Health England, National Health Service, (2015). Five Year Forward View. England: NHS, pp. 22-23.6 Dec 2015</a:t>
            </a:r>
          </a:p>
          <a:p>
            <a:pPr lvl="0"/>
            <a:r>
              <a:rPr lang="en-GB" sz="1100" dirty="0">
                <a:solidFill>
                  <a:schemeClr val="accent1">
                    <a:lumMod val="50000"/>
                  </a:schemeClr>
                </a:solidFill>
              </a:rPr>
              <a:t>NHS (2017) Next Steps on the Five Year Forward View. [online] Available at: </a:t>
            </a:r>
            <a:r>
              <a:rPr lang="en-GB" sz="1100" u="sng" dirty="0">
                <a:solidFill>
                  <a:schemeClr val="accent1">
                    <a:lumMod val="50000"/>
                  </a:schemeClr>
                </a:solidFill>
                <a:hlinkClick r:id="rId2">
                  <a:extLst>
                    <a:ext uri="{A12FA001-AC4F-418D-AE19-62706E023703}">
                      <ahyp:hlinkClr xmlns:ahyp="http://schemas.microsoft.com/office/drawing/2018/hyperlinkcolor" val="tx"/>
                    </a:ext>
                  </a:extLst>
                </a:hlinkClick>
              </a:rPr>
              <a:t>https://www.england.nhs.uk/wp-content/uploads/2017/03/NEXT-STEPS-ON-THE-NHSFIVE-YEAR-FORWARD-VIEW.pdf</a:t>
            </a:r>
            <a:r>
              <a:rPr lang="en-GB" sz="1100" dirty="0">
                <a:solidFill>
                  <a:schemeClr val="accent1">
                    <a:lumMod val="50000"/>
                  </a:schemeClr>
                </a:solidFill>
              </a:rPr>
              <a:t> [Accessed 2 Jan. 2021 ]</a:t>
            </a:r>
          </a:p>
          <a:p>
            <a:pPr lvl="0"/>
            <a:r>
              <a:rPr lang="en-GB" sz="1100" dirty="0">
                <a:solidFill>
                  <a:schemeClr val="accent1">
                    <a:lumMod val="50000"/>
                  </a:schemeClr>
                </a:solidFill>
              </a:rPr>
              <a:t>NHS England (2019). The NHS Long Term Plan. [online] NHS England. Available at: </a:t>
            </a:r>
            <a:r>
              <a:rPr lang="en-GB" sz="1100" u="sng" dirty="0">
                <a:solidFill>
                  <a:schemeClr val="accent1">
                    <a:lumMod val="50000"/>
                  </a:schemeClr>
                </a:solidFill>
                <a:hlinkClick r:id="rId3">
                  <a:extLst>
                    <a:ext uri="{A12FA001-AC4F-418D-AE19-62706E023703}">
                      <ahyp:hlinkClr xmlns:ahyp="http://schemas.microsoft.com/office/drawing/2018/hyperlinkcolor" val="tx"/>
                    </a:ext>
                  </a:extLst>
                </a:hlinkClick>
              </a:rPr>
              <a:t>https://www.longtermplan.nhs.uk/wp-content/uploads/2019/08/nhs-long-term-plan-version1.2.pdf</a:t>
            </a:r>
            <a:r>
              <a:rPr lang="en-GB" sz="1100" dirty="0">
                <a:solidFill>
                  <a:schemeClr val="accent1">
                    <a:lumMod val="50000"/>
                  </a:schemeClr>
                </a:solidFill>
              </a:rPr>
              <a:t> [Accessed 4 Jan. 2022]. </a:t>
            </a:r>
          </a:p>
          <a:p>
            <a:pPr lvl="0"/>
            <a:r>
              <a:rPr lang="en-GB" sz="1100" dirty="0">
                <a:solidFill>
                  <a:schemeClr val="accent1">
                    <a:lumMod val="50000"/>
                  </a:schemeClr>
                </a:solidFill>
              </a:rPr>
              <a:t>NHS England (2020). We are NHS: People Plan 2020/21 - action for us all. [online] Available at: https://www.england.nhs.uk/wp-content/uploads/2020/07/We-Are-The-NHSAction-For-All-Of-Us-FINAL-March-</a:t>
            </a:r>
            <a:r>
              <a:rPr lang="en-GB" dirty="0">
                <a:solidFill>
                  <a:schemeClr val="accent1">
                    <a:lumMod val="50000"/>
                  </a:schemeClr>
                </a:solidFill>
              </a:rPr>
              <a:t>21.pdf. 56</a:t>
            </a:r>
          </a:p>
          <a:p>
            <a:r>
              <a:rPr lang="en-GB" dirty="0"/>
              <a:t> </a:t>
            </a:r>
          </a:p>
          <a:p>
            <a:r>
              <a:rPr lang="en-GB" dirty="0"/>
              <a:t> </a:t>
            </a:r>
          </a:p>
        </p:txBody>
      </p:sp>
      <p:sp>
        <p:nvSpPr>
          <p:cNvPr id="11" name="TextBox 10">
            <a:extLst>
              <a:ext uri="{FF2B5EF4-FFF2-40B4-BE49-F238E27FC236}">
                <a16:creationId xmlns:a16="http://schemas.microsoft.com/office/drawing/2014/main" id="{56EF60A6-CF13-45C5-AE81-260FA7407813}"/>
              </a:ext>
            </a:extLst>
          </p:cNvPr>
          <p:cNvSpPr txBox="1"/>
          <p:nvPr/>
        </p:nvSpPr>
        <p:spPr>
          <a:xfrm>
            <a:off x="1062062" y="27295287"/>
            <a:ext cx="8928322" cy="3139321"/>
          </a:xfrm>
          <a:prstGeom prst="rect">
            <a:avLst/>
          </a:prstGeom>
          <a:noFill/>
        </p:spPr>
        <p:txBody>
          <a:bodyPr wrap="square" rtlCol="0">
            <a:spAutoFit/>
          </a:bodyPr>
          <a:lstStyle/>
          <a:p>
            <a:r>
              <a:rPr lang="en-GB" sz="3600" dirty="0">
                <a:solidFill>
                  <a:schemeClr val="accent1">
                    <a:lumMod val="50000"/>
                  </a:schemeClr>
                </a:solidFill>
              </a:rPr>
              <a:t>Author details</a:t>
            </a:r>
          </a:p>
          <a:p>
            <a:r>
              <a:rPr lang="en-GB" sz="1600" b="1" dirty="0">
                <a:solidFill>
                  <a:schemeClr val="accent1">
                    <a:lumMod val="50000"/>
                  </a:schemeClr>
                </a:solidFill>
              </a:rPr>
              <a:t>Cath Gordon, </a:t>
            </a:r>
            <a:r>
              <a:rPr lang="en-GB" sz="1600" dirty="0">
                <a:solidFill>
                  <a:schemeClr val="accent1">
                    <a:lumMod val="50000"/>
                  </a:schemeClr>
                </a:solidFill>
              </a:rPr>
              <a:t>(Pronoun: she/her) </a:t>
            </a:r>
            <a:r>
              <a:rPr lang="en-GB" sz="1600" b="1" dirty="0">
                <a:solidFill>
                  <a:schemeClr val="accent1">
                    <a:lumMod val="50000"/>
                  </a:schemeClr>
                </a:solidFill>
              </a:rPr>
              <a:t>DCRT PGCert MA (LTHE) SFHEA</a:t>
            </a:r>
          </a:p>
          <a:p>
            <a:r>
              <a:rPr lang="en-GB" sz="1600" dirty="0">
                <a:solidFill>
                  <a:schemeClr val="accent1">
                    <a:lumMod val="50000"/>
                  </a:schemeClr>
                </a:solidFill>
              </a:rPr>
              <a:t>Lecturer Post Graduate team Assessment Officer for PG| </a:t>
            </a:r>
            <a:r>
              <a:rPr lang="en-GB" sz="1600" u="sng" dirty="0">
                <a:solidFill>
                  <a:schemeClr val="accent1">
                    <a:lumMod val="50000"/>
                  </a:schemeClr>
                </a:solidFill>
                <a:hlinkClick r:id="rId4">
                  <a:extLst>
                    <a:ext uri="{A12FA001-AC4F-418D-AE19-62706E023703}">
                      <ahyp:hlinkClr xmlns:ahyp="http://schemas.microsoft.com/office/drawing/2018/hyperlinkcolor" val="tx"/>
                    </a:ext>
                  </a:extLst>
                </a:hlinkClick>
              </a:rPr>
              <a:t>School of Health Sciences</a:t>
            </a:r>
            <a:r>
              <a:rPr lang="en-GB" sz="1600" dirty="0">
                <a:solidFill>
                  <a:schemeClr val="accent1">
                    <a:lumMod val="50000"/>
                  </a:schemeClr>
                </a:solidFill>
              </a:rPr>
              <a:t> | Institute of Population Health  </a:t>
            </a:r>
          </a:p>
          <a:p>
            <a:r>
              <a:rPr lang="en-GB" sz="1600" dirty="0">
                <a:solidFill>
                  <a:schemeClr val="accent1">
                    <a:lumMod val="50000"/>
                  </a:schemeClr>
                </a:solidFill>
              </a:rPr>
              <a:t>The University of Liverpool</a:t>
            </a:r>
          </a:p>
          <a:p>
            <a:r>
              <a:rPr lang="en-GB" sz="1600" dirty="0">
                <a:solidFill>
                  <a:schemeClr val="accent1">
                    <a:lumMod val="50000"/>
                  </a:schemeClr>
                </a:solidFill>
              </a:rPr>
              <a:t>Room 1.14 | </a:t>
            </a:r>
            <a:r>
              <a:rPr lang="en-GB" sz="1600" u="sng" dirty="0">
                <a:solidFill>
                  <a:schemeClr val="accent1">
                    <a:lumMod val="50000"/>
                  </a:schemeClr>
                </a:solidFill>
                <a:hlinkClick r:id="rId5">
                  <a:extLst>
                    <a:ext uri="{A12FA001-AC4F-418D-AE19-62706E023703}">
                      <ahyp:hlinkClr xmlns:ahyp="http://schemas.microsoft.com/office/drawing/2018/hyperlinkcolor" val="tx"/>
                    </a:ext>
                  </a:extLst>
                </a:hlinkClick>
              </a:rPr>
              <a:t>Whelan Building</a:t>
            </a:r>
            <a:r>
              <a:rPr lang="en-GB" sz="1600" dirty="0">
                <a:solidFill>
                  <a:schemeClr val="accent1">
                    <a:lumMod val="50000"/>
                  </a:schemeClr>
                </a:solidFill>
              </a:rPr>
              <a:t> | </a:t>
            </a:r>
            <a:r>
              <a:rPr lang="en-GB" sz="1600" u="sng" dirty="0">
                <a:solidFill>
                  <a:schemeClr val="accent1">
                    <a:lumMod val="50000"/>
                  </a:schemeClr>
                </a:solidFill>
                <a:hlinkClick r:id="rId6">
                  <a:extLst>
                    <a:ext uri="{A12FA001-AC4F-418D-AE19-62706E023703}">
                      <ahyp:hlinkClr xmlns:ahyp="http://schemas.microsoft.com/office/drawing/2018/hyperlinkcolor" val="tx"/>
                    </a:ext>
                  </a:extLst>
                </a:hlinkClick>
              </a:rPr>
              <a:t>The University of Liverpool</a:t>
            </a:r>
            <a:r>
              <a:rPr lang="en-GB" sz="1600" dirty="0">
                <a:solidFill>
                  <a:schemeClr val="accent1">
                    <a:lumMod val="50000"/>
                  </a:schemeClr>
                </a:solidFill>
              </a:rPr>
              <a:t> | Brownlow Hill | Liverpool | L69 3GB</a:t>
            </a:r>
          </a:p>
          <a:p>
            <a:r>
              <a:rPr lang="en-US" sz="1600" dirty="0">
                <a:solidFill>
                  <a:schemeClr val="accent1">
                    <a:lumMod val="50000"/>
                  </a:schemeClr>
                </a:solidFill>
              </a:rPr>
              <a:t>(</a:t>
            </a:r>
            <a:r>
              <a:rPr lang="en-GB" sz="1600" dirty="0">
                <a:solidFill>
                  <a:schemeClr val="accent1">
                    <a:lumMod val="50000"/>
                  </a:schemeClr>
                </a:solidFill>
              </a:rPr>
              <a:t>Mobile: 07442 811538| Email  </a:t>
            </a:r>
            <a:r>
              <a:rPr lang="en-GB" sz="1600" u="sng" dirty="0">
                <a:solidFill>
                  <a:schemeClr val="accent1">
                    <a:lumMod val="50000"/>
                  </a:schemeClr>
                </a:solidFill>
                <a:hlinkClick r:id="rId7">
                  <a:extLst>
                    <a:ext uri="{A12FA001-AC4F-418D-AE19-62706E023703}">
                      <ahyp:hlinkClr xmlns:ahyp="http://schemas.microsoft.com/office/drawing/2018/hyperlinkcolor" val="tx"/>
                    </a:ext>
                  </a:extLst>
                </a:hlinkClick>
              </a:rPr>
              <a:t>cgordon@liverpool.ac.uk</a:t>
            </a:r>
            <a:r>
              <a:rPr lang="en-GB" sz="1600" dirty="0">
                <a:solidFill>
                  <a:schemeClr val="accent1">
                    <a:lumMod val="50000"/>
                  </a:schemeClr>
                </a:solidFill>
              </a:rPr>
              <a:t> | </a:t>
            </a:r>
            <a:r>
              <a:rPr lang="en-US" sz="1600" dirty="0">
                <a:solidFill>
                  <a:schemeClr val="accent1">
                    <a:lumMod val="50000"/>
                  </a:schemeClr>
                </a:solidFill>
              </a:rPr>
              <a:t>ý </a:t>
            </a:r>
            <a:r>
              <a:rPr lang="en-GB" sz="1600" u="sng" dirty="0">
                <a:solidFill>
                  <a:schemeClr val="accent1">
                    <a:lumMod val="50000"/>
                  </a:schemeClr>
                </a:solidFill>
                <a:hlinkClick r:id="rId8">
                  <a:extLst>
                    <a:ext uri="{A12FA001-AC4F-418D-AE19-62706E023703}">
                      <ahyp:hlinkClr xmlns:ahyp="http://schemas.microsoft.com/office/drawing/2018/hyperlinkcolor" val="tx"/>
                    </a:ext>
                  </a:extLst>
                </a:hlinkClick>
              </a:rPr>
              <a:t>University of Liverpool - Digital University</a:t>
            </a:r>
            <a:endParaRPr lang="en-GB" sz="1600" dirty="0">
              <a:solidFill>
                <a:schemeClr val="accent1">
                  <a:lumMod val="50000"/>
                </a:schemeClr>
              </a:solidFill>
            </a:endParaRPr>
          </a:p>
          <a:p>
            <a:endParaRPr lang="en-GB" sz="4800" dirty="0"/>
          </a:p>
          <a:p>
            <a:r>
              <a:rPr lang="en-GB" dirty="0"/>
              <a:t>:</a:t>
            </a:r>
          </a:p>
        </p:txBody>
      </p:sp>
      <p:pic>
        <p:nvPicPr>
          <p:cNvPr id="19" name="Picture 18">
            <a:extLst>
              <a:ext uri="{FF2B5EF4-FFF2-40B4-BE49-F238E27FC236}">
                <a16:creationId xmlns:a16="http://schemas.microsoft.com/office/drawing/2014/main" id="{D7BD853A-9AEB-4BFA-9910-EA164245D5A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81543" y="916075"/>
            <a:ext cx="6194914" cy="1592355"/>
          </a:xfrm>
          <a:prstGeom prst="rect">
            <a:avLst/>
          </a:prstGeom>
        </p:spPr>
      </p:pic>
      <p:sp>
        <p:nvSpPr>
          <p:cNvPr id="22" name="Speech Bubble: Rectangle with Corners Rounded 21">
            <a:extLst>
              <a:ext uri="{FF2B5EF4-FFF2-40B4-BE49-F238E27FC236}">
                <a16:creationId xmlns:a16="http://schemas.microsoft.com/office/drawing/2014/main" id="{8BDD9864-A25A-4534-8044-F6579823131D}"/>
              </a:ext>
            </a:extLst>
          </p:cNvPr>
          <p:cNvSpPr/>
          <p:nvPr/>
        </p:nvSpPr>
        <p:spPr>
          <a:xfrm>
            <a:off x="1035387" y="14090629"/>
            <a:ext cx="4807403" cy="2938070"/>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3600" dirty="0">
                <a:solidFill>
                  <a:schemeClr val="bg1"/>
                </a:solidFill>
              </a:rPr>
              <a:t>It really gives me an opportunity to understand the importance of other professionals.</a:t>
            </a:r>
          </a:p>
        </p:txBody>
      </p:sp>
      <p:sp>
        <p:nvSpPr>
          <p:cNvPr id="24" name="Speech Bubble: Rectangle with Corners Rounded 23">
            <a:extLst>
              <a:ext uri="{FF2B5EF4-FFF2-40B4-BE49-F238E27FC236}">
                <a16:creationId xmlns:a16="http://schemas.microsoft.com/office/drawing/2014/main" id="{3F3D0DA3-9BEE-4D91-BDF8-93A1C8B91E8E}"/>
              </a:ext>
            </a:extLst>
          </p:cNvPr>
          <p:cNvSpPr/>
          <p:nvPr/>
        </p:nvSpPr>
        <p:spPr>
          <a:xfrm>
            <a:off x="9338685" y="15187932"/>
            <a:ext cx="4807403" cy="2938070"/>
          </a:xfrm>
          <a:prstGeom prst="wedgeRound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3600" dirty="0"/>
              <a:t>Good to have the time to talk with other professionals about their role.</a:t>
            </a:r>
          </a:p>
        </p:txBody>
      </p:sp>
      <p:sp>
        <p:nvSpPr>
          <p:cNvPr id="25" name="Speech Bubble: Rectangle with Corners Rounded 24">
            <a:extLst>
              <a:ext uri="{FF2B5EF4-FFF2-40B4-BE49-F238E27FC236}">
                <a16:creationId xmlns:a16="http://schemas.microsoft.com/office/drawing/2014/main" id="{5F6B0C33-B1D0-4A9D-97F3-3857C0A9E90D}"/>
              </a:ext>
            </a:extLst>
          </p:cNvPr>
          <p:cNvSpPr/>
          <p:nvPr/>
        </p:nvSpPr>
        <p:spPr>
          <a:xfrm>
            <a:off x="6207339" y="11500002"/>
            <a:ext cx="4807403" cy="2938070"/>
          </a:xfrm>
          <a:prstGeom prst="wedgeRoundRectCallou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 Learnt so much, not only about other professions but also the people who are in the same profession as me. </a:t>
            </a:r>
          </a:p>
        </p:txBody>
      </p:sp>
      <p:sp>
        <p:nvSpPr>
          <p:cNvPr id="3" name="TextBox 2">
            <a:extLst>
              <a:ext uri="{FF2B5EF4-FFF2-40B4-BE49-F238E27FC236}">
                <a16:creationId xmlns:a16="http://schemas.microsoft.com/office/drawing/2014/main" id="{5888EBB0-B1AA-44C6-9D47-2B1D444A659D}"/>
              </a:ext>
            </a:extLst>
          </p:cNvPr>
          <p:cNvSpPr txBox="1"/>
          <p:nvPr/>
        </p:nvSpPr>
        <p:spPr>
          <a:xfrm>
            <a:off x="11327567" y="27792920"/>
            <a:ext cx="8802538" cy="1815882"/>
          </a:xfrm>
          <a:prstGeom prst="rect">
            <a:avLst/>
          </a:prstGeom>
          <a:noFill/>
        </p:spPr>
        <p:txBody>
          <a:bodyPr wrap="none" rtlCol="0">
            <a:spAutoFit/>
          </a:bodyPr>
          <a:lstStyle/>
          <a:p>
            <a:r>
              <a:rPr lang="en-GB" sz="1600" b="1" dirty="0">
                <a:solidFill>
                  <a:schemeClr val="accent1">
                    <a:lumMod val="50000"/>
                  </a:schemeClr>
                </a:solidFill>
              </a:rPr>
              <a:t>Cathy Fletcher RGN, BSc (Hons) Nursing, MA (LTHE),</a:t>
            </a:r>
            <a:r>
              <a:rPr lang="en-GB" sz="1600" dirty="0">
                <a:solidFill>
                  <a:schemeClr val="accent1">
                    <a:lumMod val="50000"/>
                  </a:schemeClr>
                </a:solidFill>
              </a:rPr>
              <a:t> </a:t>
            </a:r>
            <a:r>
              <a:rPr lang="en-GB" sz="1600" b="1" dirty="0">
                <a:solidFill>
                  <a:schemeClr val="accent1">
                    <a:lumMod val="50000"/>
                  </a:schemeClr>
                </a:solidFill>
              </a:rPr>
              <a:t>SFHEA</a:t>
            </a:r>
            <a:endParaRPr lang="en-GB" sz="1600" dirty="0">
              <a:solidFill>
                <a:schemeClr val="accent1">
                  <a:lumMod val="50000"/>
                </a:schemeClr>
              </a:solidFill>
            </a:endParaRPr>
          </a:p>
          <a:p>
            <a:r>
              <a:rPr lang="en-GB" sz="1600" dirty="0">
                <a:solidFill>
                  <a:schemeClr val="accent1">
                    <a:lumMod val="50000"/>
                  </a:schemeClr>
                </a:solidFill>
              </a:rPr>
              <a:t>Senior Lecturer</a:t>
            </a:r>
          </a:p>
          <a:p>
            <a:r>
              <a:rPr lang="en-GB" sz="1600" dirty="0">
                <a:solidFill>
                  <a:schemeClr val="accent1">
                    <a:lumMod val="50000"/>
                  </a:schemeClr>
                </a:solidFill>
              </a:rPr>
              <a:t>Lead for MSc Advanced Practice in Healthcare/MSc Advanced Clinical Practice Apprenticeship</a:t>
            </a:r>
          </a:p>
          <a:p>
            <a:r>
              <a:rPr lang="en-GB" sz="1600" dirty="0">
                <a:solidFill>
                  <a:schemeClr val="accent1">
                    <a:lumMod val="50000"/>
                  </a:schemeClr>
                </a:solidFill>
              </a:rPr>
              <a:t>School of Health Sciences, Institute of Population Health, University of Liverpool, University of Liverpool</a:t>
            </a:r>
          </a:p>
          <a:p>
            <a:r>
              <a:rPr lang="en-GB" sz="1600" dirty="0">
                <a:solidFill>
                  <a:schemeClr val="accent1">
                    <a:lumMod val="50000"/>
                  </a:schemeClr>
                </a:solidFill>
              </a:rPr>
              <a:t>Room 1.11 Whelan Building, Quadrangle, Brownlow Hill, Liverpool, L69 3GB.</a:t>
            </a:r>
            <a:br>
              <a:rPr lang="en-GB" sz="1600" dirty="0">
                <a:solidFill>
                  <a:schemeClr val="accent1">
                    <a:lumMod val="50000"/>
                  </a:schemeClr>
                </a:solidFill>
              </a:rPr>
            </a:br>
            <a:r>
              <a:rPr lang="en-GB" sz="1600" dirty="0">
                <a:solidFill>
                  <a:schemeClr val="accent1">
                    <a:lumMod val="50000"/>
                  </a:schemeClr>
                </a:solidFill>
              </a:rPr>
              <a:t>T: 07880009941/+44 (0)151 794 5908</a:t>
            </a:r>
          </a:p>
          <a:p>
            <a:r>
              <a:rPr lang="en-GB" sz="1600" b="1" u="sng" dirty="0">
                <a:solidFill>
                  <a:schemeClr val="accent1">
                    <a:lumMod val="50000"/>
                  </a:schemeClr>
                </a:solidFill>
                <a:hlinkClick r:id="rId10">
                  <a:extLst>
                    <a:ext uri="{A12FA001-AC4F-418D-AE19-62706E023703}">
                      <ahyp:hlinkClr xmlns:ahyp="http://schemas.microsoft.com/office/drawing/2018/hyperlinkcolor" val="tx"/>
                    </a:ext>
                  </a:extLst>
                </a:hlinkClick>
              </a:rPr>
              <a:t>c.fletcher@liverpool.ac.uk</a:t>
            </a:r>
            <a:r>
              <a:rPr lang="en-GB" sz="1600" b="1" dirty="0">
                <a:solidFill>
                  <a:schemeClr val="accent1">
                    <a:lumMod val="50000"/>
                  </a:schemeClr>
                </a:solidFill>
              </a:rPr>
              <a:t> </a:t>
            </a:r>
            <a:r>
              <a:rPr lang="en-GB" sz="1600" u="sng" dirty="0">
                <a:solidFill>
                  <a:schemeClr val="accent1">
                    <a:lumMod val="50000"/>
                  </a:schemeClr>
                </a:solidFill>
                <a:hlinkClick r:id="rId11">
                  <a:extLst>
                    <a:ext uri="{A12FA001-AC4F-418D-AE19-62706E023703}">
                      <ahyp:hlinkClr xmlns:ahyp="http://schemas.microsoft.com/office/drawing/2018/hyperlinkcolor" val="tx"/>
                    </a:ext>
                  </a:extLst>
                </a:hlinkClick>
              </a:rPr>
              <a:t>www.liverpool.ac.uk</a:t>
            </a:r>
            <a:endParaRPr lang="en-GB" sz="1600" dirty="0">
              <a:solidFill>
                <a:schemeClr val="accent1">
                  <a:lumMod val="50000"/>
                </a:schemeClr>
              </a:solidFill>
            </a:endParaRPr>
          </a:p>
        </p:txBody>
      </p:sp>
      <p:sp>
        <p:nvSpPr>
          <p:cNvPr id="12" name="TextBox 11">
            <a:extLst>
              <a:ext uri="{FF2B5EF4-FFF2-40B4-BE49-F238E27FC236}">
                <a16:creationId xmlns:a16="http://schemas.microsoft.com/office/drawing/2014/main" id="{07D04F76-BD66-4FEC-8DAA-F03BF7BC21BD}"/>
              </a:ext>
            </a:extLst>
          </p:cNvPr>
          <p:cNvSpPr txBox="1"/>
          <p:nvPr/>
        </p:nvSpPr>
        <p:spPr>
          <a:xfrm>
            <a:off x="14750716" y="29868039"/>
            <a:ext cx="6054489" cy="400110"/>
          </a:xfrm>
          <a:prstGeom prst="rect">
            <a:avLst/>
          </a:prstGeom>
          <a:noFill/>
        </p:spPr>
        <p:txBody>
          <a:bodyPr wrap="square" rtlCol="0">
            <a:spAutoFit/>
          </a:bodyPr>
          <a:lstStyle/>
          <a:p>
            <a:r>
              <a:rPr lang="en-GB" sz="2000" b="1" dirty="0">
                <a:solidFill>
                  <a:schemeClr val="accent1">
                    <a:lumMod val="50000"/>
                  </a:schemeClr>
                </a:solidFill>
              </a:rPr>
              <a:t>HEA NET Conference Lancaster August 6</a:t>
            </a:r>
            <a:r>
              <a:rPr lang="en-GB" sz="2000" b="1" baseline="30000" dirty="0">
                <a:solidFill>
                  <a:schemeClr val="accent1">
                    <a:lumMod val="50000"/>
                  </a:schemeClr>
                </a:solidFill>
              </a:rPr>
              <a:t>th</a:t>
            </a:r>
            <a:r>
              <a:rPr lang="en-GB" sz="2000" b="1" dirty="0">
                <a:solidFill>
                  <a:schemeClr val="accent1">
                    <a:lumMod val="50000"/>
                  </a:schemeClr>
                </a:solidFill>
              </a:rPr>
              <a:t> and 7</a:t>
            </a:r>
            <a:r>
              <a:rPr lang="en-GB" sz="2000" b="1" baseline="30000" dirty="0">
                <a:solidFill>
                  <a:schemeClr val="accent1">
                    <a:lumMod val="50000"/>
                  </a:schemeClr>
                </a:solidFill>
              </a:rPr>
              <a:t>th</a:t>
            </a:r>
            <a:r>
              <a:rPr lang="en-GB" sz="2000" b="1" dirty="0">
                <a:solidFill>
                  <a:schemeClr val="accent1">
                    <a:lumMod val="50000"/>
                  </a:schemeClr>
                </a:solidFill>
              </a:rPr>
              <a:t> 2022</a:t>
            </a:r>
          </a:p>
        </p:txBody>
      </p:sp>
      <p:sp>
        <p:nvSpPr>
          <p:cNvPr id="13" name="TextBox 12">
            <a:extLst>
              <a:ext uri="{FF2B5EF4-FFF2-40B4-BE49-F238E27FC236}">
                <a16:creationId xmlns:a16="http://schemas.microsoft.com/office/drawing/2014/main" id="{7DB882C6-78B4-4436-8A48-884BB167CA59}"/>
              </a:ext>
            </a:extLst>
          </p:cNvPr>
          <p:cNvSpPr txBox="1"/>
          <p:nvPr/>
        </p:nvSpPr>
        <p:spPr>
          <a:xfrm>
            <a:off x="11376071" y="18267258"/>
            <a:ext cx="8992636" cy="2123658"/>
          </a:xfrm>
          <a:prstGeom prst="rect">
            <a:avLst/>
          </a:prstGeom>
          <a:noFill/>
        </p:spPr>
        <p:txBody>
          <a:bodyPr wrap="square" rtlCol="0">
            <a:spAutoFit/>
          </a:bodyPr>
          <a:lstStyle/>
          <a:p>
            <a:r>
              <a:rPr lang="en-GB" sz="3600" b="1" dirty="0">
                <a:solidFill>
                  <a:schemeClr val="accent1">
                    <a:lumMod val="50000"/>
                  </a:schemeClr>
                </a:solidFill>
              </a:rPr>
              <a:t>Conclusion</a:t>
            </a:r>
            <a:r>
              <a:rPr lang="en-GB" dirty="0">
                <a:solidFill>
                  <a:schemeClr val="accent1">
                    <a:lumMod val="50000"/>
                  </a:schemeClr>
                </a:solidFill>
              </a:rPr>
              <a:t> </a:t>
            </a:r>
          </a:p>
          <a:p>
            <a:r>
              <a:rPr lang="en-GB" sz="2400" dirty="0">
                <a:solidFill>
                  <a:schemeClr val="accent1">
                    <a:lumMod val="50000"/>
                  </a:schemeClr>
                </a:solidFill>
              </a:rPr>
              <a:t>The original aims of the session were met with apprentices and students reporting that they had learnt much about other professions and that this in turn had encouraged them to consider effective ways in which to support IPL in their future practice</a:t>
            </a:r>
            <a:r>
              <a:rPr lang="en-GB" dirty="0">
                <a:solidFill>
                  <a:schemeClr val="accent1">
                    <a:lumMod val="50000"/>
                  </a:schemeClr>
                </a:solidFill>
              </a:rPr>
              <a:t>.</a:t>
            </a:r>
          </a:p>
        </p:txBody>
      </p:sp>
      <p:sp>
        <p:nvSpPr>
          <p:cNvPr id="14" name="Rectangle 13">
            <a:extLst>
              <a:ext uri="{FF2B5EF4-FFF2-40B4-BE49-F238E27FC236}">
                <a16:creationId xmlns:a16="http://schemas.microsoft.com/office/drawing/2014/main" id="{A5B22589-C596-44B2-9FCF-F6CDD4931C51}"/>
              </a:ext>
            </a:extLst>
          </p:cNvPr>
          <p:cNvSpPr/>
          <p:nvPr/>
        </p:nvSpPr>
        <p:spPr>
          <a:xfrm>
            <a:off x="577516" y="0"/>
            <a:ext cx="345227" cy="45719"/>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72F20D9F-CC08-48E0-8E9E-2C8754585591}"/>
              </a:ext>
            </a:extLst>
          </p:cNvPr>
          <p:cNvSpPr/>
          <p:nvPr/>
        </p:nvSpPr>
        <p:spPr>
          <a:xfrm>
            <a:off x="-58073" y="0"/>
            <a:ext cx="21441698" cy="30268149"/>
          </a:xfrm>
          <a:prstGeom prst="rect">
            <a:avLst/>
          </a:prstGeom>
          <a:solidFill>
            <a:schemeClr val="accent1">
              <a:alpha val="0"/>
            </a:schemeClr>
          </a:solidFill>
          <a:ln w="1270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12350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1585</TotalTime>
  <Words>1162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Cath</dc:creator>
  <cp:lastModifiedBy>Gordon, Cath</cp:lastModifiedBy>
  <cp:revision>27</cp:revision>
  <dcterms:created xsi:type="dcterms:W3CDTF">2022-08-23T07:52:23Z</dcterms:created>
  <dcterms:modified xsi:type="dcterms:W3CDTF">2023-09-29T10:56:07Z</dcterms:modified>
</cp:coreProperties>
</file>