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  <p:sldMasterId id="2147483734" r:id="rId3"/>
    <p:sldMasterId id="2147483708" r:id="rId4"/>
    <p:sldMasterId id="2147483747" r:id="rId5"/>
  </p:sldMasterIdLst>
  <p:notesMasterIdLst>
    <p:notesMasterId r:id="rId22"/>
  </p:notesMasterIdLst>
  <p:sldIdLst>
    <p:sldId id="294" r:id="rId6"/>
    <p:sldId id="274" r:id="rId7"/>
    <p:sldId id="267" r:id="rId8"/>
    <p:sldId id="290" r:id="rId9"/>
    <p:sldId id="275" r:id="rId10"/>
    <p:sldId id="257" r:id="rId11"/>
    <p:sldId id="258" r:id="rId12"/>
    <p:sldId id="259" r:id="rId13"/>
    <p:sldId id="260" r:id="rId14"/>
    <p:sldId id="263" r:id="rId15"/>
    <p:sldId id="291" r:id="rId16"/>
    <p:sldId id="272" r:id="rId17"/>
    <p:sldId id="289" r:id="rId18"/>
    <p:sldId id="293" r:id="rId19"/>
    <p:sldId id="262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7C"/>
    <a:srgbClr val="64AEC9"/>
    <a:srgbClr val="446266"/>
    <a:srgbClr val="36958B"/>
    <a:srgbClr val="9D64A1"/>
    <a:srgbClr val="9BE5FF"/>
    <a:srgbClr val="BE9A54"/>
    <a:srgbClr val="ABB39E"/>
    <a:srgbClr val="273B3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8" autoAdjust="0"/>
    <p:restoredTop sz="70877" autoAdjust="0"/>
  </p:normalViewPr>
  <p:slideViewPr>
    <p:cSldViewPr snapToGrid="0" snapToObjects="1">
      <p:cViewPr varScale="1">
        <p:scale>
          <a:sx n="47" d="100"/>
          <a:sy n="47" d="100"/>
        </p:scale>
        <p:origin x="119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30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5391-04ED-6A4C-95B4-15F843E349C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851C-C6B8-6243-8DBE-E6CA957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this is the first time we had run this workshop, your feedback would be very helpful.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9539-113A-4630-BDD6-21144A80B9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7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4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slide above includes a range of facts and figures about the University that will be updated regularly. </a:t>
            </a:r>
          </a:p>
          <a:p>
            <a:endParaRPr lang="en-GB" baseline="0" dirty="0"/>
          </a:p>
          <a:p>
            <a:r>
              <a:rPr lang="en-GB" baseline="0" dirty="0"/>
              <a:t>We encourage you to include this slide at the end of your presentation to leave your audience with some takeaway facts about the institution.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any help using this presentation, contact</a:t>
            </a:r>
            <a:r>
              <a:rPr lang="en-GB" baseline="0" dirty="0"/>
              <a:t> the Marketing Communications team on 0151 794 3214 or email: mcteam@liv.ac.uk.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Explaining what we mean by an apprenticeship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Portfolio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Tripartite meetings mean need LAT (Liaison Academic Tutor)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Wanted to increase understanding across the SHS and colleagues around LAT meetings – time, content etc and why necessary.</a:t>
            </a:r>
          </a:p>
          <a:p>
            <a:endParaRPr lang="en-GB" dirty="0"/>
          </a:p>
          <a:p>
            <a:r>
              <a:rPr lang="en-GB" dirty="0"/>
              <a:t>How?</a:t>
            </a:r>
          </a:p>
          <a:p>
            <a:r>
              <a:rPr lang="en-GB" dirty="0"/>
              <a:t>Options????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2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The LAT meeting takes place 3 – 4 times each year at set points in the calendar </a:t>
            </a:r>
            <a:r>
              <a:rPr lang="en-GB" i="1" dirty="0"/>
              <a:t>(currently taking place for each cohort at various stages)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The diverse range of Allied Health Professionals and Nursing students registered on the MSc Advanced Clinical Practitioner apprenticeship are faced with challenges additional to those faced by students registered on a traditional MSc programme. </a:t>
            </a:r>
            <a:r>
              <a:rPr lang="en-GB" i="1" dirty="0"/>
              <a:t>(portfolio of evidence required in addition to/alongside the academic modules and credits)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Obvious challenges when working full time in  clinical roles (Matty to outline role) .Particularly difficult with COVID.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First cohort just progressing through the gateway.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Demonstration of the types of conversations needed as the LAT works through progress through all elements of the portfolio in collaboration with the mentor 9|on behalf of the employer)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9539-113A-4630-BDD6-21144A80B9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8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So, having briefly discussed the difference between a standard MSc in AP and how this differs from an apprenticeship, we will consider :What is a LAT meeting?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Explain tripartite nature of the meeting (</a:t>
            </a:r>
            <a:r>
              <a:rPr lang="en-GB" b="1" dirty="0"/>
              <a:t>MUST</a:t>
            </a:r>
            <a:r>
              <a:rPr lang="en-GB" dirty="0"/>
              <a:t> have mentor present)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/>
              <a:t>2. Usually lasts around an hour but much time and work for PSS staff, academic staff and students outside of this meeting in record keeping, production of case studies/reflections/plans for </a:t>
            </a:r>
            <a:r>
              <a:rPr lang="en-GB" dirty="0" err="1"/>
              <a:t>OtJT</a:t>
            </a:r>
            <a:r>
              <a:rPr lang="en-GB" dirty="0"/>
              <a:t>  and staff feedback on each of these outside of these meetings.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/>
              <a:t>3. Previously at clinical site (Hospitals </a:t>
            </a:r>
            <a:r>
              <a:rPr lang="en-GB" dirty="0" err="1"/>
              <a:t>eg</a:t>
            </a:r>
            <a:r>
              <a:rPr lang="en-GB" dirty="0"/>
              <a:t> Royal, </a:t>
            </a:r>
            <a:r>
              <a:rPr lang="en-GB" dirty="0" err="1"/>
              <a:t>Arrowe</a:t>
            </a:r>
            <a:r>
              <a:rPr lang="en-GB" dirty="0"/>
              <a:t> Park. Community settings </a:t>
            </a:r>
            <a:r>
              <a:rPr lang="en-GB" dirty="0" err="1"/>
              <a:t>eg</a:t>
            </a:r>
            <a:r>
              <a:rPr lang="en-GB" dirty="0"/>
              <a:t> Wirral. Secure settings </a:t>
            </a:r>
            <a:r>
              <a:rPr lang="en-GB" dirty="0" err="1"/>
              <a:t>eg</a:t>
            </a:r>
            <a:r>
              <a:rPr lang="en-GB" dirty="0"/>
              <a:t> Ashworth hospital  – now online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Obvious challenges when working full time in  clinical roles (Matty to outline role) .Particularly difficult with COVID.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The Commitment Statement is a key document that is signed by all parties as a ‘commitment’ to support the student throughout the programme by e.g. ensuring 20% </a:t>
            </a:r>
            <a:r>
              <a:rPr lang="en-GB" dirty="0" err="1"/>
              <a:t>OtJT</a:t>
            </a:r>
            <a:r>
              <a:rPr lang="en-GB" dirty="0"/>
              <a:t> is enabled each week of the programme.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Briefly – what is the </a:t>
            </a:r>
            <a:r>
              <a:rPr lang="en-GB" b="1" dirty="0"/>
              <a:t>EPA</a:t>
            </a:r>
            <a:r>
              <a:rPr lang="en-GB" dirty="0"/>
              <a:t>? Final 20 credit module assessed by a 1 x 2 hour exam supported by case studies and 1 x 25 min presentation based on Change report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9539-113A-4630-BDD6-21144A80B9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5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demonstrate a condensed ~30 min LAT meeting covering each of the elements briefly with typical discussion that would take place.</a:t>
            </a:r>
          </a:p>
          <a:p>
            <a:r>
              <a:rPr lang="en-GB" dirty="0"/>
              <a:t>Series of documents from the ESFA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9539-113A-4630-BDD6-21144A80B9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2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LAT to lead the discussion by asking how everybody 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 opportunity to explain how challenging this is for the apprentice in professional role and personally.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Opportunity for mentor to explain how challenging delivering the service has been and still is for various reasons </a:t>
            </a:r>
            <a:r>
              <a:rPr lang="en-GB" dirty="0" err="1"/>
              <a:t>eg</a:t>
            </a:r>
            <a:r>
              <a:rPr lang="en-GB" dirty="0"/>
              <a:t> ???.</a:t>
            </a:r>
          </a:p>
          <a:p>
            <a:endParaRPr lang="en-GB" dirty="0"/>
          </a:p>
          <a:p>
            <a:r>
              <a:rPr lang="en-GB" dirty="0"/>
              <a:t>LAT to raise each of the elements in turn asking where Matty is up to and provide some guidance on each.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Any changes to the Commitment Statement </a:t>
            </a:r>
            <a:r>
              <a:rPr lang="en-GB" dirty="0" err="1"/>
              <a:t>eg</a:t>
            </a:r>
            <a:r>
              <a:rPr lang="en-GB" dirty="0"/>
              <a:t> contact details? Optional module choices?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Where are you up to with AP Standards ? Any proving to be difficult?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habit of reflecting? Using the template? Good evidence.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Finalised any case studies? Ideas? Discussed with mentor?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Ideas for Change Report? Ideas discussed with mentor?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Plan for </a:t>
            </a:r>
            <a:r>
              <a:rPr lang="en-GB" dirty="0" err="1"/>
              <a:t>OtJT</a:t>
            </a:r>
            <a:r>
              <a:rPr lang="en-GB" dirty="0"/>
              <a:t> over the summer to enable elements to be completed?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Remind re importance of submitting </a:t>
            </a:r>
            <a:r>
              <a:rPr lang="en-GB" dirty="0" err="1"/>
              <a:t>OtJT</a:t>
            </a:r>
            <a:r>
              <a:rPr lang="en-GB" dirty="0"/>
              <a:t> records.</a:t>
            </a:r>
          </a:p>
          <a:p>
            <a:endParaRPr lang="en-GB" dirty="0"/>
          </a:p>
          <a:p>
            <a:r>
              <a:rPr lang="en-GB" dirty="0"/>
              <a:t>The mentor to ask for clarification at  times  </a:t>
            </a:r>
            <a:r>
              <a:rPr lang="en-GB" b="1" dirty="0"/>
              <a:t>e.g</a:t>
            </a:r>
            <a:r>
              <a:rPr lang="en-GB" dirty="0"/>
              <a:t>.: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 How many case studies are needed?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 What is needed in this Change Report?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What do I need to sign off?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Does the </a:t>
            </a:r>
            <a:r>
              <a:rPr lang="en-GB" dirty="0" err="1"/>
              <a:t>OtJT</a:t>
            </a:r>
            <a:r>
              <a:rPr lang="en-GB" dirty="0"/>
              <a:t> always need to be a Wednesday?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The apprentice </a:t>
            </a:r>
            <a:r>
              <a:rPr lang="en-GB" b="1" u="sng" dirty="0"/>
              <a:t>might</a:t>
            </a:r>
            <a:r>
              <a:rPr lang="en-GB" dirty="0"/>
              <a:t> ask: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Optional modules – how many can I choose? Do all modules run in both semesters?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AP Standards – What can I use as evidence? How much evidence needed for each standard?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Reflections- Is there a template for reflections?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Case studies – How do I decide what to use for a case study ? How many do I need to do? Why?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Change report – Is this marked?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/>
              <a:t>OtJT</a:t>
            </a:r>
            <a:r>
              <a:rPr lang="en-GB" dirty="0"/>
              <a:t> plan – What do I need to do for this? Why?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/>
              <a:t>OtJT</a:t>
            </a:r>
            <a:r>
              <a:rPr lang="en-GB" dirty="0"/>
              <a:t> records – how often do I send them in? Where to?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9539-113A-4630-BDD6-21144A80B9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6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45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10303"/>
            <a:ext cx="3930648" cy="225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23393"/>
            <a:ext cx="7734300" cy="4253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5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75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84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39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8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8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5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18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014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0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48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65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50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8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57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2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93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07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10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21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42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7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6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9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3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7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779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803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6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5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3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0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9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688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594538"/>
            <a:ext cx="3932237" cy="2274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9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33707"/>
            <a:ext cx="10515600" cy="2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0" r:id="rId8"/>
    <p:sldLayoutId id="2147483656" r:id="rId9"/>
    <p:sldLayoutId id="2147483657" r:id="rId10"/>
    <p:sldLayoutId id="2147483658" r:id="rId11"/>
    <p:sldLayoutId id="21474836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552701"/>
          </a:xfrm>
        </p:spPr>
        <p:txBody>
          <a:bodyPr>
            <a:normAutofit fontScale="90000"/>
          </a:bodyPr>
          <a:lstStyle/>
          <a:p>
            <a:r>
              <a:rPr lang="en-GB" dirty="0"/>
              <a:t>A window into the world of an MSc Advanced Clinical Practitioner apprentice: what is the reality?</a:t>
            </a:r>
            <a:br>
              <a:rPr lang="en-GB" dirty="0"/>
            </a:br>
            <a:r>
              <a:rPr lang="en-GB" dirty="0"/>
              <a:t> An evaluation of the use of a goldfish bowl technique to facilitate an educational workshop.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4457700"/>
            <a:ext cx="9144000" cy="8001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Cath Gordon DCR(T), MA T&amp;L in HE, SFHEA</a:t>
            </a:r>
            <a:br>
              <a:rPr lang="en-GB" dirty="0"/>
            </a:br>
            <a:r>
              <a:rPr lang="en-GB" dirty="0"/>
              <a:t>Cathy Fletcher  RGN, MA T&amp;L in HE, SFHEA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2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F6BB8-DF23-42B2-9F56-630C72D2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2B588-1A61-4290-8EEE-791C2E20F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628900"/>
            <a:ext cx="9902221" cy="4057650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5500" dirty="0">
                <a:latin typeface="Arial Black" panose="020B0A04020102020204" pitchFamily="34" charset="0"/>
              </a:rPr>
              <a:t>Prior to this workshop, what was your understanding of the Liaison Academic Tutor(LAT) meeting for apprentices?</a:t>
            </a: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lang="en-GB" sz="5500" dirty="0"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5500" dirty="0">
                <a:latin typeface="Arial Black" panose="020B0A04020102020204" pitchFamily="34" charset="0"/>
              </a:rPr>
              <a:t>What are the key learning points that you will take away from this workshop?</a:t>
            </a: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lang="en-GB" sz="5500" dirty="0"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5500" dirty="0">
                <a:latin typeface="Arial Black" panose="020B0A04020102020204" pitchFamily="34" charset="0"/>
              </a:rPr>
              <a:t>In what way do you think that this was an effective way to learn about LAT meetings ?</a:t>
            </a: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endParaRPr lang="en-GB" sz="5500" dirty="0"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5500" dirty="0">
                <a:latin typeface="Arial Black" panose="020B0A04020102020204" pitchFamily="34" charset="0"/>
              </a:rPr>
              <a:t>In what ways do you think that this workshop might have been improved?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" r="-2237"/>
          <a:stretch/>
        </p:blipFill>
        <p:spPr>
          <a:xfrm>
            <a:off x="0" y="-84092"/>
            <a:ext cx="12611100" cy="711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76253"/>
            <a:ext cx="6498077" cy="1186775"/>
          </a:xfrm>
          <a:prstGeom prst="rect">
            <a:avLst/>
          </a:prstGeom>
          <a:gradFill>
            <a:gsLst>
              <a:gs pos="75113">
                <a:schemeClr val="tx1">
                  <a:alpha val="70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893" y="5705822"/>
            <a:ext cx="8902639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3299" y="3475614"/>
            <a:ext cx="4916925" cy="318741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299" y="3446303"/>
            <a:ext cx="4838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</a:rPr>
              <a:t>Prior to this workshop, what was your understanding of the Liaison Academic Tutor (LAT) meeting for apprentices?</a:t>
            </a:r>
          </a:p>
          <a:p>
            <a:pPr lvl="0"/>
            <a:endParaRPr lang="en-GB" sz="20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Very minimal understanding of apprenticeships at all and had never heard of a LAT.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Bradley Hand ITC" panose="03070402050302030203" pitchFamily="66" charset="0"/>
              </a:rPr>
              <a:t>Zero understanding of LAT meetings.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52"/>
          <a:stretch/>
        </p:blipFill>
        <p:spPr>
          <a:xfrm>
            <a:off x="0" y="0"/>
            <a:ext cx="12192000" cy="770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830" y="2965737"/>
            <a:ext cx="6185170" cy="253728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829" y="1980060"/>
            <a:ext cx="4596055" cy="646331"/>
          </a:xfrm>
          <a:prstGeom prst="rect">
            <a:avLst/>
          </a:prstGeom>
          <a:gradFill>
            <a:gsLst>
              <a:gs pos="75113">
                <a:schemeClr val="tx1">
                  <a:alpha val="70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Feedback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4498" y="2965737"/>
            <a:ext cx="59671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chemeClr val="bg1"/>
                </a:solidFill>
              </a:rPr>
              <a:t>What are the key learning points that you will take away from this workshop?</a:t>
            </a: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radley Hand ITC" panose="03070402050302030203" pitchFamily="66" charset="0"/>
              </a:rPr>
              <a:t>Apprentices are complex in terms of requirements/paperwork and that mentors in the NHS have a lot to do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radley Hand ITC" panose="03070402050302030203" pitchFamily="66" charset="0"/>
              </a:rPr>
              <a:t>How important it is to work on buy in from all parties, also in advance, and how managing the organisation of       everything is really challenging. </a:t>
            </a: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0391" y="1391269"/>
            <a:ext cx="10515600" cy="13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GB" sz="2400" dirty="0"/>
              <a:t>In what way do you think that this was an effective way to learn about LAT meetings?</a:t>
            </a:r>
            <a:endParaRPr lang="en-US" sz="24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626" y="2844813"/>
            <a:ext cx="3469353" cy="23071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8813C59-B0CA-4F8B-BADE-D6E3A8F7B52C}"/>
              </a:ext>
            </a:extLst>
          </p:cNvPr>
          <p:cNvSpPr/>
          <p:nvPr/>
        </p:nvSpPr>
        <p:spPr>
          <a:xfrm>
            <a:off x="734220" y="2876772"/>
            <a:ext cx="6718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Best way to learn </a:t>
            </a:r>
            <a:r>
              <a:rPr lang="en-GB" sz="2400" dirty="0">
                <a:solidFill>
                  <a:schemeClr val="bg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about LAT meetings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latin typeface="Bradley Hand ITC" panose="03070402050302030203" pitchFamily="66" charset="0"/>
                <a:ea typeface="Times New Roman" panose="02020603050405020304" pitchFamily="18" charset="0"/>
              </a:rPr>
              <a:t>Brilliantly nuanced and highly effective – so much easier to understand how this fit into everyone’s working and studying life and the impact of the framework you operate in</a:t>
            </a:r>
          </a:p>
        </p:txBody>
      </p:sp>
    </p:spTree>
    <p:extLst>
      <p:ext uri="{BB962C8B-B14F-4D97-AF65-F5344CB8AC3E}">
        <p14:creationId xmlns:p14="http://schemas.microsoft.com/office/powerpoint/2010/main" val="127794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" y="1219"/>
            <a:ext cx="12236632" cy="68894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15943" y="3640573"/>
            <a:ext cx="3408218" cy="44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8D2963-DD1E-483D-B838-735A31B83E5B}"/>
              </a:ext>
            </a:extLst>
          </p:cNvPr>
          <p:cNvSpPr txBox="1"/>
          <p:nvPr/>
        </p:nvSpPr>
        <p:spPr>
          <a:xfrm>
            <a:off x="800100" y="1861812"/>
            <a:ext cx="107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 what ways do you think that this workshop might have been improved?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95DCA-2277-4B84-BF35-555AEA3E0850}"/>
              </a:ext>
            </a:extLst>
          </p:cNvPr>
          <p:cNvSpPr txBox="1"/>
          <p:nvPr/>
        </p:nvSpPr>
        <p:spPr>
          <a:xfrm>
            <a:off x="990600" y="3398810"/>
            <a:ext cx="379095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Perhaps hold participant questions until after the simulation.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A bit more time to explore the feedback</a:t>
            </a:r>
          </a:p>
        </p:txBody>
      </p:sp>
    </p:spTree>
    <p:extLst>
      <p:ext uri="{BB962C8B-B14F-4D97-AF65-F5344CB8AC3E}">
        <p14:creationId xmlns:p14="http://schemas.microsoft.com/office/powerpoint/2010/main" val="326604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CCC6-5BF0-45AB-BCAB-477BC967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41610-269D-40F3-9710-E5C3CE8EB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14569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496" y="2709619"/>
            <a:ext cx="4159343" cy="1069127"/>
          </a:xfrm>
        </p:spPr>
      </p:pic>
      <p:sp>
        <p:nvSpPr>
          <p:cNvPr id="3" name="TextBox 2"/>
          <p:cNvSpPr txBox="1"/>
          <p:nvPr/>
        </p:nvSpPr>
        <p:spPr>
          <a:xfrm>
            <a:off x="266007" y="199505"/>
            <a:ext cx="3757353" cy="1413164"/>
          </a:xfrm>
          <a:prstGeom prst="rect">
            <a:avLst/>
          </a:prstGeom>
          <a:solidFill>
            <a:srgbClr val="1B2B7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6" b="-14824"/>
          <a:stretch/>
        </p:blipFill>
        <p:spPr>
          <a:xfrm>
            <a:off x="0" y="0"/>
            <a:ext cx="12363450" cy="7967579"/>
          </a:xfrm>
        </p:spPr>
      </p:pic>
      <p:sp>
        <p:nvSpPr>
          <p:cNvPr id="7" name="TextBox 6"/>
          <p:cNvSpPr txBox="1"/>
          <p:nvPr/>
        </p:nvSpPr>
        <p:spPr>
          <a:xfrm>
            <a:off x="838200" y="1928642"/>
            <a:ext cx="10515600" cy="402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MSc Advanced Clinical Practitioner </a:t>
            </a:r>
            <a:r>
              <a:rPr lang="en-US" sz="36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(apprenticeship)</a:t>
            </a:r>
          </a:p>
          <a:p>
            <a:pPr algn="ctr"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Vs</a:t>
            </a:r>
          </a:p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MSc Advanced Practice in Healthcare </a:t>
            </a:r>
          </a:p>
          <a:p>
            <a:pPr>
              <a:lnSpc>
                <a:spcPts val="5160"/>
              </a:lnSpc>
            </a:pPr>
            <a:endParaRPr lang="en-US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>
              <a:lnSpc>
                <a:spcPts val="5160"/>
              </a:lnSpc>
            </a:pPr>
            <a:endParaRPr lang="en-US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384413"/>
            <a:ext cx="6790113" cy="138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Liaison Academic Tutor (LAT)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865" y="3063623"/>
            <a:ext cx="55683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 an academic tutor/ personal tutor meeting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Take place four times per year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Requires apprentice, mentor and LAT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Normally take place in clinical areas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Face to face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 consuming (~1 hour)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Structured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 work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Actions as outcomes</a:t>
            </a:r>
          </a:p>
          <a:p>
            <a:pPr marL="285750" indent="-285750" algn="just">
              <a:buFont typeface="Arial" charset="0"/>
              <a:buChar char="•"/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649" y="684351"/>
            <a:ext cx="3969786" cy="2647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313" y="3542226"/>
            <a:ext cx="3974122" cy="267859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8200" y="2697495"/>
            <a:ext cx="508046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3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" t="12211" r="2743" b="-10219"/>
          <a:stretch/>
        </p:blipFill>
        <p:spPr>
          <a:xfrm>
            <a:off x="-127853" y="0"/>
            <a:ext cx="12341624" cy="7870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829" y="3387861"/>
            <a:ext cx="5390513" cy="348600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2485" y="3591091"/>
            <a:ext cx="4804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the need for the workshop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Most effective method?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Simulation/ role play / Goldfish bowl technique ?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92050" cy="702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3409" y="547236"/>
            <a:ext cx="5391150" cy="593497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4406" y="530702"/>
            <a:ext cx="5000625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fishbowl method is a small group teaching technique in which a number of students engage in a discussion while observers form a circle around them.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It allows participants to stand back and observe a situation being played out, which allows an exchange ideas with others about what could be done better and share good practice.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Shirazi, M., Modarres, M., Shariati, M., Sadat, A. and </a:t>
            </a:r>
            <a:r>
              <a:rPr lang="en-GB" sz="1100" dirty="0" err="1">
                <a:solidFill>
                  <a:schemeClr val="bg1"/>
                </a:solidFill>
              </a:rPr>
              <a:t>Dehshiri</a:t>
            </a:r>
            <a:r>
              <a:rPr lang="en-GB" sz="1100" dirty="0">
                <a:solidFill>
                  <a:schemeClr val="bg1"/>
                </a:solidFill>
              </a:rPr>
              <a:t>, H. (2020) Technical Simulation Using a goldfish Bowl Method: A Medical Teaching Method for Increasing Student’s Creativity. Archives of Iranian Medicine 23 (1): 37-43</a:t>
            </a:r>
          </a:p>
          <a:p>
            <a:r>
              <a:rPr lang="en-GB" sz="1100" dirty="0">
                <a:solidFill>
                  <a:schemeClr val="bg1"/>
                </a:solidFill>
              </a:rPr>
              <a:t>Sutherland, R., Reid, K. J., </a:t>
            </a:r>
            <a:r>
              <a:rPr lang="en-GB" sz="1100" dirty="0" err="1">
                <a:solidFill>
                  <a:schemeClr val="bg1"/>
                </a:solidFill>
              </a:rPr>
              <a:t>Kok</a:t>
            </a:r>
            <a:r>
              <a:rPr lang="en-GB" sz="1100" dirty="0">
                <a:solidFill>
                  <a:schemeClr val="bg1"/>
                </a:solidFill>
              </a:rPr>
              <a:t>, D. and Collins M. (2012) Teaching a fishbowl tutorial: Sink or swim? The Clinical Teacher 9 (2): 80-4.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			</a:t>
            </a:r>
            <a:endParaRPr lang="en-US" sz="115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9874" y="5590072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1650"/>
            <a:ext cx="5281346" cy="900564"/>
          </a:xfrm>
          <a:prstGeom prst="rect">
            <a:avLst/>
          </a:prstGeom>
          <a:gradFill>
            <a:gsLst>
              <a:gs pos="74000">
                <a:schemeClr val="tx1">
                  <a:alpha val="70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6969" y="5595586"/>
            <a:ext cx="5221624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GB" sz="3600">
                <a:solidFill>
                  <a:srgbClr val="FFFFFF"/>
                </a:solidFill>
              </a:rPr>
              <a:t>Goldfish Bowl Technique</a:t>
            </a:r>
            <a:endParaRPr lang="en-US" sz="36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A1DB-990B-4C33-B3E9-A26A5BA3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E519-2DD8-4258-965A-78C919D9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9864121" cy="34626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8000" dirty="0">
                <a:latin typeface="Arial Black" panose="020B0A04020102020204" pitchFamily="34" charset="0"/>
              </a:rPr>
              <a:t>To provide a window into a Liaison Academic Tutor (LAT) meeting by observing a simulated meeting.</a:t>
            </a:r>
          </a:p>
          <a:p>
            <a:pPr>
              <a:lnSpc>
                <a:spcPct val="170000"/>
              </a:lnSpc>
            </a:pPr>
            <a:r>
              <a:rPr lang="en-GB" sz="8000" dirty="0">
                <a:latin typeface="Arial Black" panose="020B0A04020102020204" pitchFamily="34" charset="0"/>
              </a:rPr>
              <a:t>To enable delegates to gain an understanding of the challenges encountered by this group of students as they balance the demands of study with that of full-time employment. </a:t>
            </a:r>
          </a:p>
          <a:p>
            <a:pPr>
              <a:lnSpc>
                <a:spcPct val="170000"/>
              </a:lnSpc>
            </a:pPr>
            <a:r>
              <a:rPr lang="en-GB" sz="8000" dirty="0">
                <a:latin typeface="Arial Black" panose="020B0A04020102020204" pitchFamily="34" charset="0"/>
              </a:rPr>
              <a:t>To provide an understanding of the requirements of the apprenticeship and the negotiations that are necessary between all three contributors.</a:t>
            </a:r>
          </a:p>
          <a:p>
            <a:pPr>
              <a:lnSpc>
                <a:spcPct val="170000"/>
              </a:lnSpc>
            </a:pPr>
            <a:endParaRPr lang="en-GB" sz="8000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en-GB" sz="8000" dirty="0">
              <a:latin typeface="Arial Black" panose="020B0A040201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596A-2279-4C47-94B2-1AE3BF7C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E4268-4529-4933-A4AC-EE2898DE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750"/>
            <a:ext cx="10515600" cy="3576801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 Black" panose="020B0A04020102020204" pitchFamily="34" charset="0"/>
              </a:rPr>
              <a:t>A LAT meeting involves the apprentice and a representative from both the HEI and the employer.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Normally lasts around an hour </a:t>
            </a:r>
            <a:r>
              <a:rPr lang="en-GB" sz="2000" i="1" dirty="0">
                <a:latin typeface="Arial Black" panose="020B0A04020102020204" pitchFamily="34" charset="0"/>
              </a:rPr>
              <a:t>(although much work outside of this)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Key document: The Commitment Statement </a:t>
            </a:r>
            <a:endParaRPr lang="en-GB" sz="2000" i="1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There are a number of elements of the Portfolio of Evidence (PoE)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Must complete in order to prepare for the End Point Assessment (EPA). 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The EPA allows the apprentice to showcase the skills gained throughout the programme. </a:t>
            </a:r>
          </a:p>
        </p:txBody>
      </p:sp>
    </p:spTree>
    <p:extLst>
      <p:ext uri="{BB962C8B-B14F-4D97-AF65-F5344CB8AC3E}">
        <p14:creationId xmlns:p14="http://schemas.microsoft.com/office/powerpoint/2010/main" val="28535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AC78-71E4-4635-B21C-70F89E1C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of portfolio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32B2-0081-499E-931C-1865FEEE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057"/>
            <a:ext cx="10515600" cy="2714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 Black" panose="020B0A04020102020204" pitchFamily="34" charset="0"/>
              </a:rPr>
              <a:t>As the meeting progresses, each of the elements were discussed including the templates and requirements for each: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Table of Standards for Advanced Clinical Practice </a:t>
            </a:r>
            <a:r>
              <a:rPr lang="en-GB" sz="2000" i="1" dirty="0">
                <a:latin typeface="Arial Black" panose="020B0A04020102020204" pitchFamily="34" charset="0"/>
              </a:rPr>
              <a:t>(across 4 pillars)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Case studies </a:t>
            </a:r>
            <a:r>
              <a:rPr lang="en-GB" sz="2000" i="1" dirty="0">
                <a:latin typeface="Arial Black" panose="020B0A04020102020204" pitchFamily="34" charset="0"/>
              </a:rPr>
              <a:t>(min 3)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Reflections </a:t>
            </a:r>
            <a:r>
              <a:rPr lang="en-GB" sz="2000" i="1" dirty="0">
                <a:latin typeface="Arial Black" panose="020B0A04020102020204" pitchFamily="34" charset="0"/>
              </a:rPr>
              <a:t>(to demonstrate development)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The Change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Off the Job Training (</a:t>
            </a:r>
            <a:r>
              <a:rPr lang="en-GB" sz="2000" dirty="0" err="1">
                <a:latin typeface="Arial Black" panose="020B0A04020102020204" pitchFamily="34" charset="0"/>
              </a:rPr>
              <a:t>OtJT</a:t>
            </a:r>
            <a:r>
              <a:rPr lang="en-GB" sz="2000" dirty="0">
                <a:latin typeface="Arial Black" panose="020B0A04020102020204" pitchFamily="34" charset="0"/>
              </a:rPr>
              <a:t>) plans and records</a:t>
            </a:r>
          </a:p>
        </p:txBody>
      </p:sp>
    </p:spTree>
    <p:extLst>
      <p:ext uri="{BB962C8B-B14F-4D97-AF65-F5344CB8AC3E}">
        <p14:creationId xmlns:p14="http://schemas.microsoft.com/office/powerpoint/2010/main" val="289945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22DE-5828-43E9-A382-DAC110D9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E7F9-939A-4352-820F-B0FBC2D4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LAT began by asking how everybody is progressing generally and academically.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reviewed the Commitment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asked about progress in meeting the standards (How many signed off?)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discussed reflections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discussed case studies (3 for EPA)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discussed plans for Change report ( 1 for EPA)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LAT discussed plans for </a:t>
            </a:r>
            <a:r>
              <a:rPr lang="en-GB" dirty="0" err="1"/>
              <a:t>OtJT</a:t>
            </a:r>
            <a:r>
              <a:rPr lang="en-GB" dirty="0"/>
              <a:t> (recording of hours)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4DF48-5613-4065-9AAF-B610919BCB96}"/>
              </a:ext>
            </a:extLst>
          </p:cNvPr>
          <p:cNvSpPr txBox="1"/>
          <p:nvPr/>
        </p:nvSpPr>
        <p:spPr>
          <a:xfrm>
            <a:off x="2501483" y="5937217"/>
            <a:ext cx="828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Please raise a hand to stop the conversation and ask a question!</a:t>
            </a:r>
          </a:p>
        </p:txBody>
      </p:sp>
    </p:spTree>
    <p:extLst>
      <p:ext uri="{BB962C8B-B14F-4D97-AF65-F5344CB8AC3E}">
        <p14:creationId xmlns:p14="http://schemas.microsoft.com/office/powerpoint/2010/main" val="39912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1745</Words>
  <Application>Microsoft Office PowerPoint</Application>
  <PresentationFormat>Widescreen</PresentationFormat>
  <Paragraphs>203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Bradley Hand ITC</vt:lpstr>
      <vt:lpstr>Calibri</vt:lpstr>
      <vt:lpstr>Calibri Light</vt:lpstr>
      <vt:lpstr>Symbol</vt:lpstr>
      <vt:lpstr>Office Theme</vt:lpstr>
      <vt:lpstr>6_Office Theme</vt:lpstr>
      <vt:lpstr>7_Office Theme</vt:lpstr>
      <vt:lpstr>5_Office Theme</vt:lpstr>
      <vt:lpstr>1_Office Theme</vt:lpstr>
      <vt:lpstr>A window into the world of an MSc Advanced Clinical Practitioner apprentice: what is the reality?  An evaluation of the use of a goldfish bowl technique to facilitate an educational workshop. </vt:lpstr>
      <vt:lpstr>PowerPoint Presentation</vt:lpstr>
      <vt:lpstr>Liaison Academic Tutor (LAT) meetings</vt:lpstr>
      <vt:lpstr>PowerPoint Presentation</vt:lpstr>
      <vt:lpstr>PowerPoint Presentation</vt:lpstr>
      <vt:lpstr>Workshop aims</vt:lpstr>
      <vt:lpstr>Introduction</vt:lpstr>
      <vt:lpstr>Contents of portfolio of evidence</vt:lpstr>
      <vt:lpstr>Simulation outline</vt:lpstr>
      <vt:lpstr>EVALUATION</vt:lpstr>
      <vt:lpstr>PowerPoint Presentation</vt:lpstr>
      <vt:lpstr>PowerPoint Presentation</vt:lpstr>
      <vt:lpstr>In what way do you think that this was an effective way to learn about LAT meetings?</vt:lpstr>
      <vt:lpstr>PowerPoint Presentation</vt:lpstr>
      <vt:lpstr>Thank you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Killaheene, Oliver</dc:creator>
  <cp:lastModifiedBy>Gordon, Cath</cp:lastModifiedBy>
  <cp:revision>125</cp:revision>
  <dcterms:created xsi:type="dcterms:W3CDTF">2018-01-29T11:21:05Z</dcterms:created>
  <dcterms:modified xsi:type="dcterms:W3CDTF">2023-09-29T11:36:50Z</dcterms:modified>
</cp:coreProperties>
</file>