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97" r:id="rId3"/>
    <p:sldId id="305" r:id="rId4"/>
    <p:sldId id="261" r:id="rId5"/>
    <p:sldId id="296" r:id="rId6"/>
    <p:sldId id="298" r:id="rId7"/>
    <p:sldId id="301" r:id="rId8"/>
    <p:sldId id="300" r:id="rId9"/>
    <p:sldId id="260" r:id="rId10"/>
    <p:sldId id="299" r:id="rId11"/>
    <p:sldId id="307" r:id="rId12"/>
    <p:sldId id="304" r:id="rId13"/>
    <p:sldId id="278" r:id="rId14"/>
  </p:sldIdLst>
  <p:sldSz cx="9144000" cy="5143500" type="screen16x9"/>
  <p:notesSz cx="6858000" cy="9144000"/>
  <p:embeddedFontLst>
    <p:embeddedFont>
      <p:font typeface="Bradley Hand ITC" panose="03070402050302030203" pitchFamily="66" charset="0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Nixie One" panose="020B0604020202020204" charset="0"/>
      <p:regular r:id="rId21"/>
    </p:embeddedFont>
    <p:embeddedFont>
      <p:font typeface="Varela Round" panose="00000500000000000000" pitchFamily="2" charset="-79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2A20BD-2505-46DF-82F6-A791D1CCFF51}">
  <a:tblStyle styleId="{242A20BD-2505-46DF-82F6-A791D1CCFF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BB38DEC-D873-43F8-8245-15F6AB0837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100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84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55/2022/5240907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1638711" y="2473834"/>
            <a:ext cx="5435484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The impact of gravitational insecurity on the emotional well-being and functioning of adults in mental health settings: An interpretative phenomenological analysis</a:t>
            </a:r>
            <a:b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br>
              <a:rPr lang="en-GB" sz="2400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en-GB" sz="2000" dirty="0">
                <a:solidFill>
                  <a:schemeClr val="tx1"/>
                </a:solidFill>
                <a:latin typeface="Bradley Hand ITC" panose="03070402050302030203" pitchFamily="66" charset="0"/>
              </a:rPr>
              <a:t>ECMH 2023</a:t>
            </a:r>
            <a:br>
              <a:rPr lang="en-GB" sz="2400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en-GB" sz="1600" dirty="0">
                <a:solidFill>
                  <a:schemeClr val="tx1"/>
                </a:solidFill>
                <a:latin typeface="Bradley Hand ITC" panose="03070402050302030203" pitchFamily="66" charset="0"/>
              </a:rPr>
              <a:t>Rebecca Matson (University of Liverpool)</a:t>
            </a:r>
            <a:br>
              <a:rPr lang="en-GB" sz="1600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br>
              <a:rPr lang="en-GB" sz="1600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endParaRPr sz="16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5F8AE-915E-4B06-8437-5EC69AB739CF}"/>
              </a:ext>
            </a:extLst>
          </p:cNvPr>
          <p:cNvSpPr txBox="1"/>
          <p:nvPr/>
        </p:nvSpPr>
        <p:spPr>
          <a:xfrm>
            <a:off x="1559441" y="4508205"/>
            <a:ext cx="578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Bradley Hand ITC" panose="03070402050302030203" pitchFamily="66" charset="0"/>
              </a:rPr>
              <a:t>Ethical approval: University of Liverpool ILCAMS-REC reference 11501.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FD1B2E-8D2A-4A34-BA2E-47064B128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0179" y="1845878"/>
            <a:ext cx="6163642" cy="2079600"/>
          </a:xfrm>
        </p:spPr>
        <p:txBody>
          <a:bodyPr/>
          <a:lstStyle/>
          <a:p>
            <a:pPr marL="76200" indent="0">
              <a:buNone/>
            </a:pP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“so you're building it you know gradually for them so that their, their, their vestibular system's able to, process that in a way, to and interpret it that actually ok, I can deal with this, this is ok, this is safe.”</a:t>
            </a:r>
          </a:p>
          <a:p>
            <a:pPr marL="76200" indent="0">
              <a:buNone/>
            </a:pPr>
            <a:r>
              <a:rPr lang="en-GB" sz="2800" dirty="0">
                <a:solidFill>
                  <a:schemeClr val="tx1"/>
                </a:solidFill>
                <a:latin typeface="Bradley Hand ITC" panose="03070402050302030203" pitchFamily="66" charset="0"/>
              </a:rPr>
              <a:t>(Chloe*)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77C91-3E23-46A2-B3E5-12A4C1D0C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7E9DA-4A95-417A-BDC9-84C54900AFB5}"/>
              </a:ext>
            </a:extLst>
          </p:cNvPr>
          <p:cNvSpPr txBox="1"/>
          <p:nvPr/>
        </p:nvSpPr>
        <p:spPr>
          <a:xfrm>
            <a:off x="2472956" y="4495707"/>
            <a:ext cx="489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Bradley Hand ITC" panose="03070402050302030203" pitchFamily="66" charset="0"/>
              </a:rPr>
              <a:t>Considering the therapeutic approach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107AB-3B70-47A0-BBD5-BFA7A805D9EA}"/>
              </a:ext>
            </a:extLst>
          </p:cNvPr>
          <p:cNvSpPr txBox="1"/>
          <p:nvPr/>
        </p:nvSpPr>
        <p:spPr>
          <a:xfrm>
            <a:off x="7505700" y="4778850"/>
            <a:ext cx="181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radley Hand ITC" panose="03070402050302030203" pitchFamily="66" charset="0"/>
              </a:rPr>
              <a:t>*pseudonym</a:t>
            </a:r>
          </a:p>
        </p:txBody>
      </p:sp>
    </p:spTree>
    <p:extLst>
      <p:ext uri="{BB962C8B-B14F-4D97-AF65-F5344CB8AC3E}">
        <p14:creationId xmlns:p14="http://schemas.microsoft.com/office/powerpoint/2010/main" val="191445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059F-5C40-48A4-9752-5A7F91C6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336" y="425331"/>
            <a:ext cx="5275500" cy="641100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Conclusions and future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049DC-C5C0-4A46-AE3D-9117C0B8E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2572" y="1370636"/>
            <a:ext cx="5868225" cy="27861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GI leads to restricted lifestyles &amp; progress</a:t>
            </a: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There is a need to build understanding &amp; awareness</a:t>
            </a: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Future studies will aim to investigate service user perceptions</a:t>
            </a:r>
          </a:p>
          <a:p>
            <a:endParaRPr lang="en-GB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GB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GB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C368D-660D-4C72-94CB-E5B4B5579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884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E5EE14-4608-41F9-BEAA-E433A5DBFE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A1987A-00D9-483A-AC08-F55C503469B7}"/>
              </a:ext>
            </a:extLst>
          </p:cNvPr>
          <p:cNvSpPr txBox="1"/>
          <p:nvPr/>
        </p:nvSpPr>
        <p:spPr>
          <a:xfrm>
            <a:off x="1154689" y="129480"/>
            <a:ext cx="7045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Bradley Hand ITC" panose="03070402050302030203" pitchFamily="66" charset="0"/>
              </a:rPr>
              <a:t>References</a:t>
            </a:r>
          </a:p>
          <a:p>
            <a:endParaRPr lang="en-GB" sz="1000" dirty="0">
              <a:latin typeface="Bradley Hand ITC" panose="03070402050302030203" pitchFamily="66" charset="0"/>
            </a:endParaRPr>
          </a:p>
          <a:p>
            <a:endParaRPr lang="en-GB" sz="1800" dirty="0">
              <a:latin typeface="Bradley Hand ITC" panose="03070402050302030203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2F5660-12E6-4F2A-9910-BF8818B6B833}"/>
              </a:ext>
            </a:extLst>
          </p:cNvPr>
          <p:cNvSpPr/>
          <p:nvPr/>
        </p:nvSpPr>
        <p:spPr>
          <a:xfrm>
            <a:off x="1033586" y="638954"/>
            <a:ext cx="7546627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Ayres, A.J. (2005) Sensory Integration and the Child. 25th anniversary edition. Los Angeles, CA: Western Psychological Services.  </a:t>
            </a:r>
          </a:p>
          <a:p>
            <a:pPr>
              <a:spcAft>
                <a:spcPts val="800"/>
              </a:spcAft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Coelho, C. M., &amp; Balaban, C. D. (2015). Visuo-vestibular contributions to anxiety and fear. Neuroscience &amp; </a:t>
            </a:r>
            <a:r>
              <a:rPr lang="en-GB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Biobehavioral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Reviews, 48, 148-159.</a:t>
            </a:r>
          </a:p>
          <a:p>
            <a:pPr>
              <a:spcAft>
                <a:spcPts val="800"/>
              </a:spcAft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Fisher, A.G. &amp; Bundy, A.C. (1989) Vestibular stimulation in the treatment of postural and related disorders. In O.D. Payton, R.P. </a:t>
            </a:r>
            <a:r>
              <a:rPr lang="en-GB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DiFabio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S.V. Paris, E.J. </a:t>
            </a:r>
            <a:r>
              <a:rPr lang="en-GB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Protas</a:t>
            </a: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A.F. VanSant (Eds.) Manual of Physical Therapy Techniques (pp. 71-107). New York: Guilford Press. </a:t>
            </a:r>
          </a:p>
          <a:p>
            <a:pPr>
              <a:spcAft>
                <a:spcPts val="800"/>
              </a:spcAft>
            </a:pPr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May-Benson, T. A., de Mello Gentil, J. L., &amp; Teasdale, A. (2020). Characteristics and prevalence of gravitational insecurity in children with sensory processing dysfunction. Research in Developmental Disabilities, 101, 103640. doi.org/10.1016/j.ridd.2020.103640</a:t>
            </a:r>
          </a:p>
          <a:p>
            <a:r>
              <a:rPr lang="en-GB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Potegal</a:t>
            </a:r>
            <a:r>
              <a:rPr lang="en-GB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M., May-Benson, T. A., </a:t>
            </a:r>
            <a:r>
              <a:rPr lang="en-GB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Oxborough</a:t>
            </a:r>
            <a:r>
              <a:rPr lang="en-GB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S., Hall, A., &amp; McKnight, S. (2022). Reduced Gain and Shortened Time Constant of Vestibular Velocity Storage as a Source of Balance and Movement Sensitivities in Gravitational Insecurity. </a:t>
            </a:r>
            <a:r>
              <a:rPr lang="en-GB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Occupational Therapy International</a:t>
            </a:r>
            <a:r>
              <a:rPr lang="en-GB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0" i="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https://doi.org/10.1155/2022/5240907</a:t>
            </a:r>
            <a:r>
              <a:rPr lang="en-GB" b="0" i="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Smith, J.A. &amp; Nizza, I.E. (2022) Essentials of Interpretative Phenomenological Analysis. Sage Publications.</a:t>
            </a:r>
          </a:p>
        </p:txBody>
      </p:sp>
    </p:spTree>
    <p:extLst>
      <p:ext uri="{BB962C8B-B14F-4D97-AF65-F5344CB8AC3E}">
        <p14:creationId xmlns:p14="http://schemas.microsoft.com/office/powerpoint/2010/main" val="14533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5"/>
          <p:cNvSpPr txBox="1">
            <a:spLocks noGrp="1"/>
          </p:cNvSpPr>
          <p:nvPr>
            <p:ph type="ctrTitle" idx="4294967295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23" name="Google Shape;423;p35"/>
          <p:cNvSpPr txBox="1">
            <a:spLocks noGrp="1"/>
          </p:cNvSpPr>
          <p:nvPr>
            <p:ph type="subTitle" idx="4294967295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00ACC3"/>
                </a:solidFill>
              </a:rPr>
              <a:t>Any questions?</a:t>
            </a:r>
            <a:endParaRPr sz="3600" b="1">
              <a:solidFill>
                <a:srgbClr val="00ACC3"/>
              </a:solidFill>
            </a:endParaRPr>
          </a:p>
        </p:txBody>
      </p:sp>
      <p:sp>
        <p:nvSpPr>
          <p:cNvPr id="424" name="Google Shape;424;p35"/>
          <p:cNvSpPr txBox="1">
            <a:spLocks noGrp="1"/>
          </p:cNvSpPr>
          <p:nvPr>
            <p:ph type="body" idx="4294967295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/>
              <a:t>You can find me at @beckymatson84 &amp; </a:t>
            </a:r>
            <a:r>
              <a:rPr lang="en-GB" sz="1400" dirty="0"/>
              <a:t>rebecca.matson@liverpool.ac.uk</a:t>
            </a:r>
            <a:endParaRPr sz="1400" dirty="0"/>
          </a:p>
        </p:txBody>
      </p:sp>
      <p:sp>
        <p:nvSpPr>
          <p:cNvPr id="425" name="Google Shape;425;p35"/>
          <p:cNvSpPr/>
          <p:nvPr/>
        </p:nvSpPr>
        <p:spPr>
          <a:xfrm>
            <a:off x="4073931" y="2091663"/>
            <a:ext cx="996143" cy="996143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97B4-AF6B-4C07-A8C1-BA785F3D4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007" y="791414"/>
            <a:ext cx="5275500" cy="641100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What is gravitational insecurity?</a:t>
            </a:r>
            <a:endParaRPr lang="en-GB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42902-593C-4511-845D-5E155628B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140" y="1525758"/>
            <a:ext cx="5553235" cy="27861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 sensory processing disorder characterised by extreme fear of movement</a:t>
            </a: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Our relationship with gravity is “as important as our relationship with our mother”</a:t>
            </a:r>
          </a:p>
          <a:p>
            <a:pPr marL="76200" indent="0">
              <a:buNone/>
            </a:pPr>
            <a:endParaRPr lang="en-GB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76200" indent="0">
              <a:buNone/>
            </a:pPr>
            <a:r>
              <a:rPr lang="en-GB" sz="2000" dirty="0">
                <a:solidFill>
                  <a:schemeClr val="tx1"/>
                </a:solidFill>
                <a:latin typeface="Bradley Hand ITC" panose="03070402050302030203" pitchFamily="66" charset="0"/>
              </a:rPr>
              <a:t>(Fisher &amp; Bundy, 1989; Ayres, 2005)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BC2BF-42C3-4F78-9E5E-5F51A8178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6242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134C-2D83-460E-93FA-E3195456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907" y="511092"/>
            <a:ext cx="5275500" cy="641100"/>
          </a:xfrm>
        </p:spPr>
        <p:txBody>
          <a:bodyPr/>
          <a:lstStyle/>
          <a:p>
            <a:r>
              <a:rPr lang="en-GB" sz="26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3D00B-E664-4481-85DE-F934C129F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8163" y="1270576"/>
            <a:ext cx="5275500" cy="27861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Experienced by 6-18% of adults to some extent </a:t>
            </a:r>
            <a:r>
              <a:rPr lang="en-GB" sz="1800" dirty="0">
                <a:solidFill>
                  <a:schemeClr val="tx1"/>
                </a:solidFill>
                <a:latin typeface="Bradley Hand ITC" panose="03070402050302030203" pitchFamily="66" charset="0"/>
              </a:rPr>
              <a:t>(May-Benson et al, 2020)</a:t>
            </a:r>
            <a:endParaRPr lang="en-GB" sz="1800" dirty="0">
              <a:latin typeface="Bradley Hand ITC" panose="03070402050302030203" pitchFamily="66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Impact on emotional stability &amp; potential misdiagnosis </a:t>
            </a:r>
            <a:r>
              <a:rPr lang="en-GB" sz="1800" dirty="0">
                <a:latin typeface="Bradley Hand ITC" panose="03070402050302030203" pitchFamily="66" charset="0"/>
              </a:rPr>
              <a:t>(Coelho &amp; Balaban, 2015)</a:t>
            </a: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Less is known about specific experience of adults </a:t>
            </a:r>
            <a:r>
              <a:rPr lang="en-GB" sz="1800" dirty="0">
                <a:latin typeface="Bradley Hand ITC" panose="03070402050302030203" pitchFamily="66" charset="0"/>
              </a:rPr>
              <a:t>(</a:t>
            </a:r>
            <a:r>
              <a:rPr lang="en-GB" sz="1800" dirty="0" err="1">
                <a:latin typeface="Bradley Hand ITC" panose="03070402050302030203" pitchFamily="66" charset="0"/>
              </a:rPr>
              <a:t>Potegal</a:t>
            </a:r>
            <a:r>
              <a:rPr lang="en-GB" sz="1800" dirty="0">
                <a:latin typeface="Bradley Hand ITC" panose="03070402050302030203" pitchFamily="66" charset="0"/>
              </a:rPr>
              <a:t> et al, 2022)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9F26-B41D-4D6C-8051-7C2FA11796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698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>
            <a:spLocks noGrp="1"/>
          </p:cNvSpPr>
          <p:nvPr>
            <p:ph type="title"/>
          </p:nvPr>
        </p:nvSpPr>
        <p:spPr>
          <a:xfrm>
            <a:off x="2985494" y="391599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Aims &amp; Objectives</a:t>
            </a:r>
            <a:endParaRPr sz="28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33" name="Google Shape;233;p18"/>
          <p:cNvSpPr txBox="1">
            <a:spLocks noGrp="1"/>
          </p:cNvSpPr>
          <p:nvPr>
            <p:ph type="body" idx="1"/>
          </p:nvPr>
        </p:nvSpPr>
        <p:spPr>
          <a:xfrm>
            <a:off x="2645251" y="1178700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How this difficulty presents within the adult mental health population</a:t>
            </a: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Impact and significance of GI on emotional and mental well-being. </a:t>
            </a:r>
            <a:endParaRPr lang="en-GB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Main barriers presented in relation to day to day activities. </a:t>
            </a:r>
            <a:endParaRPr lang="en-GB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1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31FA-C25B-443D-A14F-8175349A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133" y="401639"/>
            <a:ext cx="5275500" cy="641100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FF031-E9C1-4701-BBF3-31E43F4C3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9047" y="1178700"/>
            <a:ext cx="5683586" cy="2786100"/>
          </a:xfrm>
        </p:spPr>
        <p:txBody>
          <a:bodyPr/>
          <a:lstStyle/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Semi-structured interviews</a:t>
            </a: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​</a:t>
            </a:r>
          </a:p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6 occupational therapists </a:t>
            </a: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​</a:t>
            </a:r>
          </a:p>
          <a:p>
            <a:pPr fontAlgn="base"/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Mental health settings</a:t>
            </a:r>
          </a:p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Recorded vis </a:t>
            </a:r>
            <a:r>
              <a:rPr lang="en-GB" b="1" dirty="0" err="1">
                <a:solidFill>
                  <a:schemeClr val="tx1"/>
                </a:solidFill>
                <a:latin typeface="Bradley Hand ITC" panose="03070402050302030203" pitchFamily="66" charset="0"/>
              </a:rPr>
              <a:t>MSTeams</a:t>
            </a:r>
            <a:endParaRPr lang="en-GB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Interpretative phenomenological analysis (IPA) </a:t>
            </a:r>
            <a:r>
              <a:rPr lang="en-GB" sz="1800" dirty="0">
                <a:solidFill>
                  <a:schemeClr val="tx1"/>
                </a:solidFill>
                <a:latin typeface="Bradley Hand ITC" panose="03070402050302030203" pitchFamily="66" charset="0"/>
              </a:rPr>
              <a:t>(Smith &amp; Nizza, 2022)</a:t>
            </a:r>
            <a:endParaRPr lang="en-US" sz="180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7620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85340-C205-495E-8BA3-13A7B13BAC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0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60E2-E9F2-438B-85A7-931D567D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586" y="625515"/>
            <a:ext cx="5275500" cy="641100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Group experiential themes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DFAE0-7FA8-4BAA-93BD-32689DB2EF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C5BEDB3-779C-4D81-A2BB-6B35CFAA1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4488" y="1483500"/>
            <a:ext cx="5683586" cy="2786100"/>
          </a:xfrm>
        </p:spPr>
        <p:txBody>
          <a:bodyPr/>
          <a:lstStyle/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An often unseen difficulty</a:t>
            </a:r>
            <a:endParaRPr lang="en-US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Describing the nature of the challenges</a:t>
            </a:r>
            <a:endParaRPr lang="en-US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fontAlgn="base"/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Alterations in relationships</a:t>
            </a:r>
          </a:p>
          <a:p>
            <a:pPr fontAlgn="base"/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Considering the therapeutic approach</a:t>
            </a:r>
          </a:p>
          <a:p>
            <a:pPr marL="762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86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6314AE-1932-452D-9D36-D9512DCA1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248" y="1872501"/>
            <a:ext cx="5382300" cy="2079600"/>
          </a:xfrm>
        </p:spPr>
        <p:txBody>
          <a:bodyPr/>
          <a:lstStyle/>
          <a:p>
            <a:pPr marL="76200" indent="0">
              <a:buNone/>
            </a:pPr>
            <a:r>
              <a:rPr lang="en-GB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“it could have been a bit of a, a lightbulb moment in terms of actually this is what's, could have been going on for me, it's not necessarily, you know, not what maybe everyone else, saying it is”</a:t>
            </a:r>
          </a:p>
          <a:p>
            <a:pPr marL="76200" indent="0">
              <a:buNone/>
            </a:pPr>
            <a:r>
              <a:rPr lang="en-GB" dirty="0">
                <a:solidFill>
                  <a:schemeClr val="tx1"/>
                </a:solidFill>
                <a:latin typeface="Bradley Hand ITC" panose="03070402050302030203" pitchFamily="66" charset="0"/>
              </a:rPr>
              <a:t>(Alice*)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DCBF6-FCC4-4880-A29B-D5EB548320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62BBE-E1E0-494B-99F2-0BF11FBBF38A}"/>
              </a:ext>
            </a:extLst>
          </p:cNvPr>
          <p:cNvSpPr txBox="1"/>
          <p:nvPr/>
        </p:nvSpPr>
        <p:spPr>
          <a:xfrm>
            <a:off x="2614724" y="4548017"/>
            <a:ext cx="489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Bradley Hand ITC" panose="03070402050302030203" pitchFamily="66" charset="0"/>
              </a:rPr>
              <a:t>An often unseen 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8D6AC-02CE-4B64-84BB-AAEE1F4D6CC7}"/>
              </a:ext>
            </a:extLst>
          </p:cNvPr>
          <p:cNvSpPr txBox="1"/>
          <p:nvPr/>
        </p:nvSpPr>
        <p:spPr>
          <a:xfrm>
            <a:off x="7505700" y="4778850"/>
            <a:ext cx="181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radley Hand ITC" panose="03070402050302030203" pitchFamily="66" charset="0"/>
              </a:rPr>
              <a:t>*pseudonym</a:t>
            </a:r>
          </a:p>
        </p:txBody>
      </p:sp>
    </p:spTree>
    <p:extLst>
      <p:ext uri="{BB962C8B-B14F-4D97-AF65-F5344CB8AC3E}">
        <p14:creationId xmlns:p14="http://schemas.microsoft.com/office/powerpoint/2010/main" val="68699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BDF938-F96A-4F3F-AAB1-91237EDCC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790" y="2006488"/>
            <a:ext cx="5382300" cy="2079600"/>
          </a:xfrm>
        </p:spPr>
        <p:txBody>
          <a:bodyPr/>
          <a:lstStyle/>
          <a:p>
            <a:pPr marL="76200" indent="0">
              <a:buNone/>
            </a:pP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“she was like, standing there and she was like, I can't, I can't, do it, like my, my feet, I, I can't move”</a:t>
            </a:r>
            <a:endParaRPr lang="en-GB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76200" indent="0">
              <a:buNone/>
            </a:pPr>
            <a:r>
              <a:rPr lang="en-GB" dirty="0">
                <a:solidFill>
                  <a:schemeClr val="tx1"/>
                </a:solidFill>
                <a:latin typeface="Bradley Hand ITC" panose="03070402050302030203" pitchFamily="66" charset="0"/>
              </a:rPr>
              <a:t>(Emma*)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BC593E-0EBF-41DD-B8B4-DAAD70177A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AA755A-327E-4424-B48A-BAB055919DD5}"/>
              </a:ext>
            </a:extLst>
          </p:cNvPr>
          <p:cNvSpPr txBox="1"/>
          <p:nvPr/>
        </p:nvSpPr>
        <p:spPr>
          <a:xfrm>
            <a:off x="2115750" y="4386596"/>
            <a:ext cx="538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Bradley Hand ITC" panose="03070402050302030203" pitchFamily="66" charset="0"/>
              </a:rPr>
              <a:t>Describing the nature of the challenges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A1780-37FD-4550-9331-05F76514093B}"/>
              </a:ext>
            </a:extLst>
          </p:cNvPr>
          <p:cNvSpPr txBox="1"/>
          <p:nvPr/>
        </p:nvSpPr>
        <p:spPr>
          <a:xfrm>
            <a:off x="7505700" y="4778850"/>
            <a:ext cx="181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radley Hand ITC" panose="03070402050302030203" pitchFamily="66" charset="0"/>
              </a:rPr>
              <a:t>*pseudonym</a:t>
            </a:r>
          </a:p>
        </p:txBody>
      </p:sp>
    </p:spTree>
    <p:extLst>
      <p:ext uri="{BB962C8B-B14F-4D97-AF65-F5344CB8AC3E}">
        <p14:creationId xmlns:p14="http://schemas.microsoft.com/office/powerpoint/2010/main" val="100851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>
            <a:spLocks noGrp="1"/>
          </p:cNvSpPr>
          <p:nvPr>
            <p:ph type="body" idx="1"/>
          </p:nvPr>
        </p:nvSpPr>
        <p:spPr>
          <a:xfrm>
            <a:off x="1631871" y="1835492"/>
            <a:ext cx="5873829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tx1"/>
                </a:solidFill>
                <a:latin typeface="Bradley Hand ITC" panose="03070402050302030203" pitchFamily="66" charset="0"/>
              </a:rPr>
              <a:t>“you don't trust your body to stay upright, I think that's certainly an element of it but it's, it, to me it seems much more than that, it seems to be a wellbeing impact that stems out of lack of connection to the ground”</a:t>
            </a:r>
          </a:p>
          <a:p>
            <a:pPr marL="0" lvl="0" indent="0">
              <a:buNone/>
            </a:pPr>
            <a:r>
              <a:rPr lang="en-GB" dirty="0">
                <a:solidFill>
                  <a:schemeClr val="tx1"/>
                </a:solidFill>
                <a:latin typeface="Bradley Hand ITC" panose="03070402050302030203" pitchFamily="66" charset="0"/>
              </a:rPr>
              <a:t>(Olivia*)</a:t>
            </a:r>
            <a:endParaRPr sz="280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27" name="Google Shape;227;p17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1AD833-3F96-4754-B49D-CB54145EF527}"/>
              </a:ext>
            </a:extLst>
          </p:cNvPr>
          <p:cNvSpPr txBox="1"/>
          <p:nvPr/>
        </p:nvSpPr>
        <p:spPr>
          <a:xfrm>
            <a:off x="2986737" y="4520792"/>
            <a:ext cx="489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Bradley Hand ITC" panose="03070402050302030203" pitchFamily="66" charset="0"/>
              </a:rPr>
              <a:t>Alterations in relationships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701A5-BAC1-45AF-BDDB-77A021B8E4B6}"/>
              </a:ext>
            </a:extLst>
          </p:cNvPr>
          <p:cNvSpPr txBox="1"/>
          <p:nvPr/>
        </p:nvSpPr>
        <p:spPr>
          <a:xfrm>
            <a:off x="7505700" y="4778850"/>
            <a:ext cx="181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radley Hand ITC" panose="03070402050302030203" pitchFamily="66" charset="0"/>
              </a:rPr>
              <a:t>*pseudonym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On-screen Show (16:9)</PresentationFormat>
  <Paragraphs>70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Bradley Hand ITC</vt:lpstr>
      <vt:lpstr>Calibri</vt:lpstr>
      <vt:lpstr>Arial</vt:lpstr>
      <vt:lpstr>Nixie One</vt:lpstr>
      <vt:lpstr>Varela Round</vt:lpstr>
      <vt:lpstr>Puck template</vt:lpstr>
      <vt:lpstr>The impact of gravitational insecurity on the emotional well-being and functioning of adults in mental health settings: An interpretative phenomenological analysis  ECMH 2023 Rebecca Matson (University of Liverpool)  </vt:lpstr>
      <vt:lpstr>What is gravitational insecurity?</vt:lpstr>
      <vt:lpstr>Background</vt:lpstr>
      <vt:lpstr>Aims &amp; Objectives</vt:lpstr>
      <vt:lpstr>Methods</vt:lpstr>
      <vt:lpstr>Group experiential themes</vt:lpstr>
      <vt:lpstr>PowerPoint Presentation</vt:lpstr>
      <vt:lpstr>PowerPoint Presentation</vt:lpstr>
      <vt:lpstr>PowerPoint Presentation</vt:lpstr>
      <vt:lpstr>PowerPoint Presentation</vt:lpstr>
      <vt:lpstr>Conclusions and future steps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are sensory approaches experienced by women with a diagnosis of borderline personality disorder (BPD) in an in-patient mental health rehabilitation setting?”   Rebecca Matson (University of Liverpool) Dr May Stinson &amp; Dr Sarah Kriakous</dc:title>
  <dc:creator>Matson, Rebecca</dc:creator>
  <cp:lastModifiedBy>Becky Matson</cp:lastModifiedBy>
  <cp:revision>27</cp:revision>
  <dcterms:modified xsi:type="dcterms:W3CDTF">2023-08-27T13:05:19Z</dcterms:modified>
</cp:coreProperties>
</file>