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91" r:id="rId5"/>
    <p:sldId id="385" r:id="rId6"/>
    <p:sldId id="426" r:id="rId7"/>
    <p:sldId id="409" r:id="rId8"/>
    <p:sldId id="422" r:id="rId9"/>
    <p:sldId id="423" r:id="rId10"/>
    <p:sldId id="424" r:id="rId11"/>
    <p:sldId id="425" r:id="rId12"/>
    <p:sldId id="421" r:id="rId13"/>
    <p:sldId id="420" r:id="rId14"/>
    <p:sldId id="418" r:id="rId15"/>
    <p:sldId id="408" r:id="rId16"/>
    <p:sldId id="284" r:id="rId1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CC99FF"/>
    <a:srgbClr val="CCCCFF"/>
    <a:srgbClr val="FF99FF"/>
    <a:srgbClr val="192A7C"/>
    <a:srgbClr val="FFFFFF"/>
    <a:srgbClr val="4F5C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393767-411E-43D0-9F70-FEFFA837B4E9}" v="27" dt="2023-11-25T15:04:53.372"/>
    <p1510:client id="{58E64A71-D549-47B2-ABC2-96F6528868D5}" v="18" dt="2023-12-01T16:10:47.737"/>
    <p1510:client id="{7882148C-4F78-4BAC-9C1D-5F2FE7EE1F3B}" v="917" dt="2023-11-26T18:04:00.423"/>
    <p1510:client id="{9B2F7805-EB43-48D5-B61A-F1C1A6A2AD4A}" v="3" dt="2023-12-04T17:44:15.875"/>
    <p1510:client id="{ECF94A0B-C2F9-42A9-83BF-1672925686BD}" v="1237" dt="2023-11-27T09:51:50.7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37" autoAdjust="0"/>
    <p:restoredTop sz="94694"/>
  </p:normalViewPr>
  <p:slideViewPr>
    <p:cSldViewPr snapToGrid="0" snapToObjects="1">
      <p:cViewPr varScale="1">
        <p:scale>
          <a:sx n="82" d="100"/>
          <a:sy n="82" d="100"/>
        </p:scale>
        <p:origin x="619" y="6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E66EBC6-9AE8-4D84-AE71-E5B1D44668D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8CA933A6-0A9A-4A75-8E56-398180E4E957}"/>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5D9C262-6B95-4197-9D33-BD931078929E}" type="datetimeFigureOut">
              <a:rPr lang="en-US"/>
              <a:pPr>
                <a:defRPr/>
              </a:pPr>
              <a:t>1/5/2024</a:t>
            </a:fld>
            <a:endParaRPr lang="en-US"/>
          </a:p>
        </p:txBody>
      </p:sp>
      <p:sp>
        <p:nvSpPr>
          <p:cNvPr id="4" name="Slide Image Placeholder 3">
            <a:extLst>
              <a:ext uri="{FF2B5EF4-FFF2-40B4-BE49-F238E27FC236}">
                <a16:creationId xmlns:a16="http://schemas.microsoft.com/office/drawing/2014/main" id="{6D3745A3-673D-4116-9099-F54348884A47}"/>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3AF739B0-8415-432C-9487-12282C63030F}"/>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a:extLst>
              <a:ext uri="{FF2B5EF4-FFF2-40B4-BE49-F238E27FC236}">
                <a16:creationId xmlns:a16="http://schemas.microsoft.com/office/drawing/2014/main" id="{631FF6FB-3341-424A-93E2-2CEDDE49060C}"/>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FE8870AD-7D0F-4DF7-9462-22EDA655FF9F}"/>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D6409A3C-994F-4FDE-8D4D-616A5713E0A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3430543C-84C2-4A5C-AC4F-629E593463F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10F5C53A-8CDD-483A-9532-D3F2A51B993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b="1" dirty="0">
                <a:latin typeface="Arial" panose="020B0604020202020204" pitchFamily="34" charset="0"/>
                <a:cs typeface="Arial" panose="020B0604020202020204" pitchFamily="34" charset="0"/>
              </a:rPr>
              <a:t>Welcome to the University of Liverpool PowerPoint template. </a:t>
            </a:r>
          </a:p>
          <a:p>
            <a:pPr eaLnBrk="1" hangingPunct="1">
              <a:spcBef>
                <a:spcPct val="0"/>
              </a:spcBef>
            </a:pPr>
            <a:r>
              <a:rPr lang="en-GB" altLang="en-US" dirty="0">
                <a:latin typeface="Arial" panose="020B0604020202020204" pitchFamily="34" charset="0"/>
                <a:cs typeface="Arial" panose="020B0604020202020204" pitchFamily="34" charset="0"/>
              </a:rPr>
              <a:t>We’ve created this template to help you design our own presentations in-house; simply pick the slides you’d like to use and add in your own content, then delete any slides you don’t need. </a:t>
            </a:r>
          </a:p>
          <a:p>
            <a:pPr eaLnBrk="1" hangingPunct="1">
              <a:spcBef>
                <a:spcPct val="0"/>
              </a:spcBef>
            </a:pPr>
            <a:endParaRPr lang="en-GB" altLang="en-US" dirty="0">
              <a:latin typeface="Arial" panose="020B0604020202020204" pitchFamily="34" charset="0"/>
              <a:cs typeface="Arial" panose="020B0604020202020204" pitchFamily="34" charset="0"/>
            </a:endParaRPr>
          </a:p>
          <a:p>
            <a:pPr eaLnBrk="1" hangingPunct="1">
              <a:spcBef>
                <a:spcPct val="0"/>
              </a:spcBef>
            </a:pPr>
            <a:r>
              <a:rPr lang="en-GB" altLang="en-US" dirty="0">
                <a:latin typeface="Arial" panose="020B0604020202020204" pitchFamily="34" charset="0"/>
                <a:cs typeface="Arial" panose="020B0604020202020204" pitchFamily="34" charset="0"/>
              </a:rPr>
              <a:t>We recommend that you include a holding slide like the one above at the beginning and end of your presentation.</a:t>
            </a:r>
          </a:p>
        </p:txBody>
      </p:sp>
      <p:sp>
        <p:nvSpPr>
          <p:cNvPr id="6148" name="Slide Number Placeholder 3">
            <a:extLst>
              <a:ext uri="{FF2B5EF4-FFF2-40B4-BE49-F238E27FC236}">
                <a16:creationId xmlns:a16="http://schemas.microsoft.com/office/drawing/2014/main" id="{A9CE88D1-403A-4588-8B08-B77D00BC77C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E2CA00F0-0FE0-446B-A2B1-9E83E7E86B7C}" type="slidenum">
              <a:rPr lang="en-US" altLang="en-US">
                <a:solidFill>
                  <a:srgbClr val="000000"/>
                </a:solidFill>
              </a:rPr>
              <a:pPr/>
              <a:t>1</a:t>
            </a:fld>
            <a:endParaRPr lang="en-US" altLang="en-US">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HR/CE</a:t>
            </a:r>
          </a:p>
          <a:p>
            <a:endParaRPr lang="en-GB" dirty="0">
              <a:cs typeface="Calibri"/>
            </a:endParaRPr>
          </a:p>
          <a:p>
            <a:r>
              <a:rPr lang="en-GB" dirty="0">
                <a:cs typeface="Calibri"/>
              </a:rPr>
              <a:t>Point 1 – condition, </a:t>
            </a:r>
            <a:r>
              <a:rPr lang="en-GB" dirty="0" err="1">
                <a:cs typeface="Calibri"/>
              </a:rPr>
              <a:t>uni</a:t>
            </a:r>
            <a:r>
              <a:rPr lang="en-GB" dirty="0">
                <a:cs typeface="Calibri"/>
              </a:rPr>
              <a:t> expectation for signposting</a:t>
            </a:r>
            <a:endParaRPr lang="en-GB"/>
          </a:p>
          <a:p>
            <a:r>
              <a:rPr lang="en-GB" dirty="0">
                <a:cs typeface="Calibri"/>
              </a:rPr>
              <a:t>Pont 2 - </a:t>
            </a:r>
          </a:p>
          <a:p>
            <a:endParaRPr lang="en-GB" dirty="0">
              <a:cs typeface="Calibri"/>
            </a:endParaRPr>
          </a:p>
        </p:txBody>
      </p:sp>
      <p:sp>
        <p:nvSpPr>
          <p:cNvPr id="4" name="Slide Number Placeholder 3"/>
          <p:cNvSpPr>
            <a:spLocks noGrp="1"/>
          </p:cNvSpPr>
          <p:nvPr>
            <p:ph type="sldNum" sz="quarter" idx="10"/>
          </p:nvPr>
        </p:nvSpPr>
        <p:spPr/>
        <p:txBody>
          <a:bodyPr/>
          <a:lstStyle/>
          <a:p>
            <a:fld id="{D363851C-C6B8-6243-8DBE-E6CA957DDF9F}" type="slidenum">
              <a:rPr lang="en-US" smtClean="0"/>
              <a:t>10</a:t>
            </a:fld>
            <a:endParaRPr lang="en-US"/>
          </a:p>
        </p:txBody>
      </p:sp>
    </p:spTree>
    <p:extLst>
      <p:ext uri="{BB962C8B-B14F-4D97-AF65-F5344CB8AC3E}">
        <p14:creationId xmlns:p14="http://schemas.microsoft.com/office/powerpoint/2010/main" val="1878575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63851C-C6B8-6243-8DBE-E6CA957DDF9F}" type="slidenum">
              <a:rPr lang="en-US" smtClean="0"/>
              <a:t>11</a:t>
            </a:fld>
            <a:endParaRPr lang="en-US"/>
          </a:p>
        </p:txBody>
      </p:sp>
    </p:spTree>
    <p:extLst>
      <p:ext uri="{BB962C8B-B14F-4D97-AF65-F5344CB8AC3E}">
        <p14:creationId xmlns:p14="http://schemas.microsoft.com/office/powerpoint/2010/main" val="41063962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E8A3388A-5E6C-4EFA-9A56-D1AAFDEB876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29952129-D915-433F-BA37-35C65AE6328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b="1">
                <a:latin typeface="Arial" panose="020B0604020202020204" pitchFamily="34" charset="0"/>
                <a:cs typeface="Arial" panose="020B0604020202020204" pitchFamily="34" charset="0"/>
              </a:rPr>
              <a:t>Welcome to the University of Liverpool PowerPoint template. </a:t>
            </a:r>
          </a:p>
          <a:p>
            <a:pPr eaLnBrk="1" hangingPunct="1">
              <a:spcBef>
                <a:spcPct val="0"/>
              </a:spcBef>
            </a:pPr>
            <a:r>
              <a:rPr lang="en-GB" altLang="en-US">
                <a:latin typeface="Arial" panose="020B0604020202020204" pitchFamily="34" charset="0"/>
                <a:cs typeface="Arial" panose="020B0604020202020204" pitchFamily="34" charset="0"/>
              </a:rPr>
              <a:t>We’ve created this template to help you design our own presentations in-house; simply pick the slides you’d like to use and add in your own content, then delete any slides you don’t need. </a:t>
            </a:r>
          </a:p>
          <a:p>
            <a:pPr eaLnBrk="1" hangingPunct="1">
              <a:spcBef>
                <a:spcPct val="0"/>
              </a:spcBef>
            </a:pPr>
            <a:endParaRPr lang="en-GB" altLang="en-US">
              <a:latin typeface="Arial" panose="020B0604020202020204" pitchFamily="34" charset="0"/>
              <a:cs typeface="Arial" panose="020B0604020202020204" pitchFamily="34" charset="0"/>
            </a:endParaRPr>
          </a:p>
          <a:p>
            <a:pPr eaLnBrk="1" hangingPunct="1">
              <a:spcBef>
                <a:spcPct val="0"/>
              </a:spcBef>
            </a:pPr>
            <a:r>
              <a:rPr lang="en-GB" altLang="en-US">
                <a:latin typeface="Arial" panose="020B0604020202020204" pitchFamily="34" charset="0"/>
                <a:cs typeface="Arial" panose="020B0604020202020204" pitchFamily="34" charset="0"/>
              </a:rPr>
              <a:t>We recommend that you include a holding slide like the one above at the beginning and end of your presentation.</a:t>
            </a:r>
          </a:p>
        </p:txBody>
      </p:sp>
      <p:sp>
        <p:nvSpPr>
          <p:cNvPr id="16388" name="Slide Number Placeholder 3">
            <a:extLst>
              <a:ext uri="{FF2B5EF4-FFF2-40B4-BE49-F238E27FC236}">
                <a16:creationId xmlns:a16="http://schemas.microsoft.com/office/drawing/2014/main" id="{DF4E4C74-3723-47D1-8B06-A3AF407A055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28FECA37-ED6D-45FA-B6C4-B7CB247B3FF0}" type="slidenum">
              <a:rPr lang="en-US" altLang="en-US"/>
              <a:pPr/>
              <a:t>13</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CE</a:t>
            </a:r>
          </a:p>
          <a:p>
            <a:r>
              <a:rPr lang="en-GB" dirty="0">
                <a:cs typeface="Calibri"/>
              </a:rPr>
              <a:t>Point 3 - </a:t>
            </a:r>
            <a:r>
              <a:rPr lang="en-GB" dirty="0"/>
              <a:t>with substantially lower numbers of individuals who have experienced psychosis progressing onto higher education than both students without a mental health condition and those with other conditions such as anxiety and depression</a:t>
            </a:r>
            <a:endParaRPr lang="en-GB"/>
          </a:p>
          <a:p>
            <a:r>
              <a:rPr lang="en-GB" dirty="0">
                <a:cs typeface="Calibri"/>
              </a:rPr>
              <a:t>Point 4 - </a:t>
            </a:r>
            <a:r>
              <a:rPr lang="en-GB" dirty="0"/>
              <a:t>which could potentially have implications in view of the common age of transition into a higher education environment</a:t>
            </a:r>
          </a:p>
          <a:p>
            <a:endParaRPr lang="en-GB" dirty="0">
              <a:cs typeface="Calibri"/>
            </a:endParaRPr>
          </a:p>
        </p:txBody>
      </p:sp>
      <p:sp>
        <p:nvSpPr>
          <p:cNvPr id="4" name="Slide Number Placeholder 3"/>
          <p:cNvSpPr>
            <a:spLocks noGrp="1"/>
          </p:cNvSpPr>
          <p:nvPr>
            <p:ph type="sldNum" sz="quarter" idx="10"/>
          </p:nvPr>
        </p:nvSpPr>
        <p:spPr/>
        <p:txBody>
          <a:bodyPr/>
          <a:lstStyle/>
          <a:p>
            <a:fld id="{D363851C-C6B8-6243-8DBE-E6CA957DDF9F}" type="slidenum">
              <a:rPr lang="en-US" smtClean="0"/>
              <a:t>2</a:t>
            </a:fld>
            <a:endParaRPr lang="en-US"/>
          </a:p>
        </p:txBody>
      </p:sp>
    </p:spTree>
    <p:extLst>
      <p:ext uri="{BB962C8B-B14F-4D97-AF65-F5344CB8AC3E}">
        <p14:creationId xmlns:p14="http://schemas.microsoft.com/office/powerpoint/2010/main" val="2481762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HR – Following hearing about the statistics related to students who experience psychosis we set out to complete a piece of research to explore what might be influencing this. We wanted to understand how prepared occupational therapists working in higher education were working with these students. </a:t>
            </a:r>
          </a:p>
          <a:p>
            <a:endParaRPr lang="en-GB" dirty="0">
              <a:cs typeface="Calibri"/>
            </a:endParaRPr>
          </a:p>
          <a:p>
            <a:r>
              <a:rPr lang="en-GB" dirty="0">
                <a:cs typeface="Calibri"/>
              </a:rPr>
              <a:t>We wanted to consider how these staff would support students experiencing psychosis, increase our understanding of the challenges that they faced doing so and what support mechanisms or structures were there to support the staff and the students. </a:t>
            </a:r>
          </a:p>
        </p:txBody>
      </p:sp>
      <p:sp>
        <p:nvSpPr>
          <p:cNvPr id="4" name="Slide Number Placeholder 3"/>
          <p:cNvSpPr>
            <a:spLocks noGrp="1"/>
          </p:cNvSpPr>
          <p:nvPr>
            <p:ph type="sldNum" sz="quarter" idx="10"/>
          </p:nvPr>
        </p:nvSpPr>
        <p:spPr/>
        <p:txBody>
          <a:bodyPr/>
          <a:lstStyle/>
          <a:p>
            <a:fld id="{D363851C-C6B8-6243-8DBE-E6CA957DDF9F}" type="slidenum">
              <a:rPr lang="en-US" smtClean="0"/>
              <a:t>3</a:t>
            </a:fld>
            <a:endParaRPr lang="en-US"/>
          </a:p>
        </p:txBody>
      </p:sp>
    </p:spTree>
    <p:extLst>
      <p:ext uri="{BB962C8B-B14F-4D97-AF65-F5344CB8AC3E}">
        <p14:creationId xmlns:p14="http://schemas.microsoft.com/office/powerpoint/2010/main" val="406697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CE</a:t>
            </a:r>
            <a:endParaRPr lang="en-GB" dirty="0"/>
          </a:p>
        </p:txBody>
      </p:sp>
      <p:sp>
        <p:nvSpPr>
          <p:cNvPr id="4" name="Slide Number Placeholder 3"/>
          <p:cNvSpPr>
            <a:spLocks noGrp="1"/>
          </p:cNvSpPr>
          <p:nvPr>
            <p:ph type="sldNum" sz="quarter" idx="10"/>
          </p:nvPr>
        </p:nvSpPr>
        <p:spPr/>
        <p:txBody>
          <a:bodyPr/>
          <a:lstStyle/>
          <a:p>
            <a:fld id="{D363851C-C6B8-6243-8DBE-E6CA957DDF9F}" type="slidenum">
              <a:rPr lang="en-US" smtClean="0"/>
              <a:t>4</a:t>
            </a:fld>
            <a:endParaRPr lang="en-US"/>
          </a:p>
        </p:txBody>
      </p:sp>
    </p:spTree>
    <p:extLst>
      <p:ext uri="{BB962C8B-B14F-4D97-AF65-F5344CB8AC3E}">
        <p14:creationId xmlns:p14="http://schemas.microsoft.com/office/powerpoint/2010/main" val="1687895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HR Following the thematic analysis we identified 3 themes with a number of sub themes. </a:t>
            </a:r>
          </a:p>
          <a:p>
            <a:endParaRPr lang="en-GB" dirty="0">
              <a:cs typeface="Calibri"/>
            </a:endParaRPr>
          </a:p>
          <a:p>
            <a:r>
              <a:rPr lang="en-GB" dirty="0">
                <a:cs typeface="Calibri"/>
              </a:rPr>
              <a:t>In relation to the how, we identified the OT academics identified as clinicians, mental health experience played a role as did relational support. </a:t>
            </a:r>
          </a:p>
          <a:p>
            <a:r>
              <a:rPr lang="en-GB" dirty="0">
                <a:cs typeface="Calibri"/>
              </a:rPr>
              <a:t>Challenges included the understanding of the scope of the role, balancing the responsibilities, the University support systems and students willingness to engage. </a:t>
            </a:r>
          </a:p>
          <a:p>
            <a:endParaRPr lang="en-GB" dirty="0">
              <a:cs typeface="Calibri"/>
            </a:endParaRPr>
          </a:p>
          <a:p>
            <a:r>
              <a:rPr lang="en-GB" dirty="0">
                <a:cs typeface="Calibri"/>
              </a:rPr>
              <a:t>With regard to the mechanisms we identified the limitations in the support for advisors, the lack of clarity on role distinction, the challenge of identifying students who need support at an early stage and how to support students whilst they were out on clinical placements. </a:t>
            </a:r>
          </a:p>
        </p:txBody>
      </p:sp>
      <p:sp>
        <p:nvSpPr>
          <p:cNvPr id="4" name="Slide Number Placeholder 3"/>
          <p:cNvSpPr>
            <a:spLocks noGrp="1"/>
          </p:cNvSpPr>
          <p:nvPr>
            <p:ph type="sldNum" sz="quarter" idx="10"/>
          </p:nvPr>
        </p:nvSpPr>
        <p:spPr/>
        <p:txBody>
          <a:bodyPr/>
          <a:lstStyle/>
          <a:p>
            <a:fld id="{D363851C-C6B8-6243-8DBE-E6CA957DDF9F}" type="slidenum">
              <a:rPr lang="en-US" smtClean="0"/>
              <a:t>5</a:t>
            </a:fld>
            <a:endParaRPr lang="en-US"/>
          </a:p>
        </p:txBody>
      </p:sp>
    </p:spTree>
    <p:extLst>
      <p:ext uri="{BB962C8B-B14F-4D97-AF65-F5344CB8AC3E}">
        <p14:creationId xmlns:p14="http://schemas.microsoft.com/office/powerpoint/2010/main" val="3732424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CE</a:t>
            </a:r>
            <a:endParaRPr lang="en-GB" dirty="0"/>
          </a:p>
        </p:txBody>
      </p:sp>
      <p:sp>
        <p:nvSpPr>
          <p:cNvPr id="4" name="Slide Number Placeholder 3"/>
          <p:cNvSpPr>
            <a:spLocks noGrp="1"/>
          </p:cNvSpPr>
          <p:nvPr>
            <p:ph type="sldNum" sz="quarter" idx="10"/>
          </p:nvPr>
        </p:nvSpPr>
        <p:spPr/>
        <p:txBody>
          <a:bodyPr/>
          <a:lstStyle/>
          <a:p>
            <a:fld id="{D363851C-C6B8-6243-8DBE-E6CA957DDF9F}" type="slidenum">
              <a:rPr lang="en-US" smtClean="0"/>
              <a:t>6</a:t>
            </a:fld>
            <a:endParaRPr lang="en-US"/>
          </a:p>
        </p:txBody>
      </p:sp>
    </p:spTree>
    <p:extLst>
      <p:ext uri="{BB962C8B-B14F-4D97-AF65-F5344CB8AC3E}">
        <p14:creationId xmlns:p14="http://schemas.microsoft.com/office/powerpoint/2010/main" val="358110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HR</a:t>
            </a:r>
          </a:p>
          <a:p>
            <a:endParaRPr lang="en-GB" dirty="0">
              <a:cs typeface="Calibri"/>
            </a:endParaRPr>
          </a:p>
          <a:p>
            <a:r>
              <a:rPr lang="en-GB" dirty="0">
                <a:cs typeface="Calibri"/>
              </a:rPr>
              <a:t>The research identified that the process of signposting often left the advisor of the communication. Participants discussed how this left them feeling unsupported and in a tricky position as they did not know how to support or advise the student if they got into contact with them. </a:t>
            </a:r>
          </a:p>
        </p:txBody>
      </p:sp>
      <p:sp>
        <p:nvSpPr>
          <p:cNvPr id="4" name="Slide Number Placeholder 3"/>
          <p:cNvSpPr>
            <a:spLocks noGrp="1"/>
          </p:cNvSpPr>
          <p:nvPr>
            <p:ph type="sldNum" sz="quarter" idx="10"/>
          </p:nvPr>
        </p:nvSpPr>
        <p:spPr/>
        <p:txBody>
          <a:bodyPr/>
          <a:lstStyle/>
          <a:p>
            <a:fld id="{D363851C-C6B8-6243-8DBE-E6CA957DDF9F}" type="slidenum">
              <a:rPr lang="en-US" smtClean="0"/>
              <a:t>7</a:t>
            </a:fld>
            <a:endParaRPr lang="en-US"/>
          </a:p>
        </p:txBody>
      </p:sp>
    </p:spTree>
    <p:extLst>
      <p:ext uri="{BB962C8B-B14F-4D97-AF65-F5344CB8AC3E}">
        <p14:creationId xmlns:p14="http://schemas.microsoft.com/office/powerpoint/2010/main" val="3661283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CE</a:t>
            </a:r>
            <a:endParaRPr lang="en-GB" dirty="0"/>
          </a:p>
        </p:txBody>
      </p:sp>
      <p:sp>
        <p:nvSpPr>
          <p:cNvPr id="4" name="Slide Number Placeholder 3"/>
          <p:cNvSpPr>
            <a:spLocks noGrp="1"/>
          </p:cNvSpPr>
          <p:nvPr>
            <p:ph type="sldNum" sz="quarter" idx="10"/>
          </p:nvPr>
        </p:nvSpPr>
        <p:spPr/>
        <p:txBody>
          <a:bodyPr/>
          <a:lstStyle/>
          <a:p>
            <a:fld id="{D363851C-C6B8-6243-8DBE-E6CA957DDF9F}" type="slidenum">
              <a:rPr lang="en-US" smtClean="0"/>
              <a:t>8</a:t>
            </a:fld>
            <a:endParaRPr lang="en-US"/>
          </a:p>
        </p:txBody>
      </p:sp>
    </p:spTree>
    <p:extLst>
      <p:ext uri="{BB962C8B-B14F-4D97-AF65-F5344CB8AC3E}">
        <p14:creationId xmlns:p14="http://schemas.microsoft.com/office/powerpoint/2010/main" val="3391393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HR</a:t>
            </a:r>
            <a:endParaRPr lang="en-GB" dirty="0"/>
          </a:p>
        </p:txBody>
      </p:sp>
      <p:sp>
        <p:nvSpPr>
          <p:cNvPr id="4" name="Slide Number Placeholder 3"/>
          <p:cNvSpPr>
            <a:spLocks noGrp="1"/>
          </p:cNvSpPr>
          <p:nvPr>
            <p:ph type="sldNum" sz="quarter" idx="10"/>
          </p:nvPr>
        </p:nvSpPr>
        <p:spPr/>
        <p:txBody>
          <a:bodyPr/>
          <a:lstStyle/>
          <a:p>
            <a:fld id="{D363851C-C6B8-6243-8DBE-E6CA957DDF9F}" type="slidenum">
              <a:rPr lang="en-US" smtClean="0"/>
              <a:t>9</a:t>
            </a:fld>
            <a:endParaRPr lang="en-US"/>
          </a:p>
        </p:txBody>
      </p:sp>
    </p:spTree>
    <p:extLst>
      <p:ext uri="{BB962C8B-B14F-4D97-AF65-F5344CB8AC3E}">
        <p14:creationId xmlns:p14="http://schemas.microsoft.com/office/powerpoint/2010/main" val="321901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FF5896F-A4AB-4D76-8E87-F7EDD05A21BE}"/>
              </a:ext>
            </a:extLst>
          </p:cNvPr>
          <p:cNvSpPr>
            <a:spLocks noGrp="1"/>
          </p:cNvSpPr>
          <p:nvPr>
            <p:ph type="dt" sz="half" idx="10"/>
          </p:nvPr>
        </p:nvSpPr>
        <p:spPr/>
        <p:txBody>
          <a:bodyPr/>
          <a:lstStyle>
            <a:lvl1pPr>
              <a:defRPr/>
            </a:lvl1pPr>
          </a:lstStyle>
          <a:p>
            <a:pPr>
              <a:defRPr/>
            </a:pPr>
            <a:fld id="{99D2ABA5-A507-4474-A56A-DC65B7FA5ACF}" type="datetimeFigureOut">
              <a:rPr lang="en-US"/>
              <a:pPr>
                <a:defRPr/>
              </a:pPr>
              <a:t>1/5/2024</a:t>
            </a:fld>
            <a:endParaRPr lang="en-US"/>
          </a:p>
        </p:txBody>
      </p:sp>
      <p:sp>
        <p:nvSpPr>
          <p:cNvPr id="5" name="Footer Placeholder 4">
            <a:extLst>
              <a:ext uri="{FF2B5EF4-FFF2-40B4-BE49-F238E27FC236}">
                <a16:creationId xmlns:a16="http://schemas.microsoft.com/office/drawing/2014/main" id="{5FB656B1-80A2-40BF-8177-CE3B76A1C00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7A3A7FB-9BE8-4CE3-A2AC-27CC599FA244}"/>
              </a:ext>
            </a:extLst>
          </p:cNvPr>
          <p:cNvSpPr>
            <a:spLocks noGrp="1"/>
          </p:cNvSpPr>
          <p:nvPr>
            <p:ph type="sldNum" sz="quarter" idx="12"/>
          </p:nvPr>
        </p:nvSpPr>
        <p:spPr/>
        <p:txBody>
          <a:bodyPr/>
          <a:lstStyle>
            <a:lvl1pPr>
              <a:defRPr/>
            </a:lvl1pPr>
          </a:lstStyle>
          <a:p>
            <a:fld id="{7180C733-9F38-477A-B6BC-F5BD0A958E5D}" type="slidenum">
              <a:rPr lang="en-US" altLang="en-US"/>
              <a:pPr/>
              <a:t>‹#›</a:t>
            </a:fld>
            <a:endParaRPr lang="en-US" altLang="en-US"/>
          </a:p>
        </p:txBody>
      </p:sp>
    </p:spTree>
    <p:extLst>
      <p:ext uri="{BB962C8B-B14F-4D97-AF65-F5344CB8AC3E}">
        <p14:creationId xmlns:p14="http://schemas.microsoft.com/office/powerpoint/2010/main" val="3246895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9C6EC53-5FD6-4E16-B289-F7747B0A64DD}"/>
              </a:ext>
            </a:extLst>
          </p:cNvPr>
          <p:cNvSpPr>
            <a:spLocks noGrp="1"/>
          </p:cNvSpPr>
          <p:nvPr>
            <p:ph type="dt" sz="half" idx="10"/>
          </p:nvPr>
        </p:nvSpPr>
        <p:spPr/>
        <p:txBody>
          <a:bodyPr/>
          <a:lstStyle>
            <a:lvl1pPr>
              <a:defRPr/>
            </a:lvl1pPr>
          </a:lstStyle>
          <a:p>
            <a:pPr>
              <a:defRPr/>
            </a:pPr>
            <a:fld id="{8220DA2D-82E9-4457-A1D0-80F37750A87A}" type="datetimeFigureOut">
              <a:rPr lang="en-US"/>
              <a:pPr>
                <a:defRPr/>
              </a:pPr>
              <a:t>1/5/2024</a:t>
            </a:fld>
            <a:endParaRPr lang="en-US"/>
          </a:p>
        </p:txBody>
      </p:sp>
      <p:sp>
        <p:nvSpPr>
          <p:cNvPr id="5" name="Footer Placeholder 4">
            <a:extLst>
              <a:ext uri="{FF2B5EF4-FFF2-40B4-BE49-F238E27FC236}">
                <a16:creationId xmlns:a16="http://schemas.microsoft.com/office/drawing/2014/main" id="{4F3B8FB2-6FC1-4797-884B-06CB35AC087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B32768F-5834-497B-B565-527428165E4F}"/>
              </a:ext>
            </a:extLst>
          </p:cNvPr>
          <p:cNvSpPr>
            <a:spLocks noGrp="1"/>
          </p:cNvSpPr>
          <p:nvPr>
            <p:ph type="sldNum" sz="quarter" idx="12"/>
          </p:nvPr>
        </p:nvSpPr>
        <p:spPr/>
        <p:txBody>
          <a:bodyPr/>
          <a:lstStyle>
            <a:lvl1pPr>
              <a:defRPr/>
            </a:lvl1pPr>
          </a:lstStyle>
          <a:p>
            <a:fld id="{CA617C0B-7779-4FDD-95C9-5DAE6A549613}" type="slidenum">
              <a:rPr lang="en-US" altLang="en-US"/>
              <a:pPr/>
              <a:t>‹#›</a:t>
            </a:fld>
            <a:endParaRPr lang="en-US" altLang="en-US"/>
          </a:p>
        </p:txBody>
      </p:sp>
    </p:spTree>
    <p:extLst>
      <p:ext uri="{BB962C8B-B14F-4D97-AF65-F5344CB8AC3E}">
        <p14:creationId xmlns:p14="http://schemas.microsoft.com/office/powerpoint/2010/main" val="571123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42FD63C-BA2C-4486-8E9A-E7B35CA7DF4A}"/>
              </a:ext>
            </a:extLst>
          </p:cNvPr>
          <p:cNvSpPr>
            <a:spLocks noGrp="1"/>
          </p:cNvSpPr>
          <p:nvPr>
            <p:ph type="dt" sz="half" idx="10"/>
          </p:nvPr>
        </p:nvSpPr>
        <p:spPr/>
        <p:txBody>
          <a:bodyPr/>
          <a:lstStyle>
            <a:lvl1pPr>
              <a:defRPr/>
            </a:lvl1pPr>
          </a:lstStyle>
          <a:p>
            <a:pPr>
              <a:defRPr/>
            </a:pPr>
            <a:fld id="{BC33FD43-AD14-4E8A-B29A-4DBB149E1AE7}" type="datetimeFigureOut">
              <a:rPr lang="en-US"/>
              <a:pPr>
                <a:defRPr/>
              </a:pPr>
              <a:t>1/5/2024</a:t>
            </a:fld>
            <a:endParaRPr lang="en-US"/>
          </a:p>
        </p:txBody>
      </p:sp>
      <p:sp>
        <p:nvSpPr>
          <p:cNvPr id="5" name="Footer Placeholder 4">
            <a:extLst>
              <a:ext uri="{FF2B5EF4-FFF2-40B4-BE49-F238E27FC236}">
                <a16:creationId xmlns:a16="http://schemas.microsoft.com/office/drawing/2014/main" id="{B5035C6C-473E-4004-9DFB-29A7108BD15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B008C45-680B-4774-BBFB-EFD3CD901E61}"/>
              </a:ext>
            </a:extLst>
          </p:cNvPr>
          <p:cNvSpPr>
            <a:spLocks noGrp="1"/>
          </p:cNvSpPr>
          <p:nvPr>
            <p:ph type="sldNum" sz="quarter" idx="12"/>
          </p:nvPr>
        </p:nvSpPr>
        <p:spPr/>
        <p:txBody>
          <a:bodyPr/>
          <a:lstStyle>
            <a:lvl1pPr>
              <a:defRPr/>
            </a:lvl1pPr>
          </a:lstStyle>
          <a:p>
            <a:fld id="{8A024EC8-5DC8-4A16-821F-4CF84785E4D4}" type="slidenum">
              <a:rPr lang="en-US" altLang="en-US"/>
              <a:pPr/>
              <a:t>‹#›</a:t>
            </a:fld>
            <a:endParaRPr lang="en-US" altLang="en-US"/>
          </a:p>
        </p:txBody>
      </p:sp>
    </p:spTree>
    <p:extLst>
      <p:ext uri="{BB962C8B-B14F-4D97-AF65-F5344CB8AC3E}">
        <p14:creationId xmlns:p14="http://schemas.microsoft.com/office/powerpoint/2010/main" val="3631534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3F57C14-6E15-4A77-B6B7-542D586B2E09}"/>
              </a:ext>
            </a:extLst>
          </p:cNvPr>
          <p:cNvSpPr>
            <a:spLocks noGrp="1"/>
          </p:cNvSpPr>
          <p:nvPr>
            <p:ph type="dt" sz="half" idx="10"/>
          </p:nvPr>
        </p:nvSpPr>
        <p:spPr/>
        <p:txBody>
          <a:bodyPr/>
          <a:lstStyle>
            <a:lvl1pPr>
              <a:defRPr/>
            </a:lvl1pPr>
          </a:lstStyle>
          <a:p>
            <a:pPr>
              <a:defRPr/>
            </a:pPr>
            <a:fld id="{53492CB4-0AFB-4147-94D0-0062BE13E8FA}" type="datetimeFigureOut">
              <a:rPr lang="en-US"/>
              <a:pPr>
                <a:defRPr/>
              </a:pPr>
              <a:t>1/5/2024</a:t>
            </a:fld>
            <a:endParaRPr lang="en-US"/>
          </a:p>
        </p:txBody>
      </p:sp>
      <p:sp>
        <p:nvSpPr>
          <p:cNvPr id="5" name="Footer Placeholder 4">
            <a:extLst>
              <a:ext uri="{FF2B5EF4-FFF2-40B4-BE49-F238E27FC236}">
                <a16:creationId xmlns:a16="http://schemas.microsoft.com/office/drawing/2014/main" id="{FB83B483-6996-4C05-9F04-4A598F86198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C436BE7-5A4D-4379-B432-35B95B4EF63E}"/>
              </a:ext>
            </a:extLst>
          </p:cNvPr>
          <p:cNvSpPr>
            <a:spLocks noGrp="1"/>
          </p:cNvSpPr>
          <p:nvPr>
            <p:ph type="sldNum" sz="quarter" idx="12"/>
          </p:nvPr>
        </p:nvSpPr>
        <p:spPr/>
        <p:txBody>
          <a:bodyPr/>
          <a:lstStyle>
            <a:lvl1pPr>
              <a:defRPr/>
            </a:lvl1pPr>
          </a:lstStyle>
          <a:p>
            <a:fld id="{12B588FF-EFC8-490E-B7A2-EFF413DAAC52}" type="slidenum">
              <a:rPr lang="en-US" altLang="en-US"/>
              <a:pPr/>
              <a:t>‹#›</a:t>
            </a:fld>
            <a:endParaRPr lang="en-US" altLang="en-US"/>
          </a:p>
        </p:txBody>
      </p:sp>
    </p:spTree>
    <p:extLst>
      <p:ext uri="{BB962C8B-B14F-4D97-AF65-F5344CB8AC3E}">
        <p14:creationId xmlns:p14="http://schemas.microsoft.com/office/powerpoint/2010/main" val="1557366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80376F6-87F2-4B27-9161-79C8023D4814}"/>
              </a:ext>
            </a:extLst>
          </p:cNvPr>
          <p:cNvSpPr>
            <a:spLocks noGrp="1"/>
          </p:cNvSpPr>
          <p:nvPr>
            <p:ph type="dt" sz="half" idx="10"/>
          </p:nvPr>
        </p:nvSpPr>
        <p:spPr/>
        <p:txBody>
          <a:bodyPr/>
          <a:lstStyle>
            <a:lvl1pPr>
              <a:defRPr/>
            </a:lvl1pPr>
          </a:lstStyle>
          <a:p>
            <a:pPr>
              <a:defRPr/>
            </a:pPr>
            <a:fld id="{D00303E7-E5F9-4C72-B36E-DB51A16F34AC}" type="datetimeFigureOut">
              <a:rPr lang="en-US"/>
              <a:pPr>
                <a:defRPr/>
              </a:pPr>
              <a:t>1/5/2024</a:t>
            </a:fld>
            <a:endParaRPr lang="en-US"/>
          </a:p>
        </p:txBody>
      </p:sp>
      <p:sp>
        <p:nvSpPr>
          <p:cNvPr id="5" name="Footer Placeholder 4">
            <a:extLst>
              <a:ext uri="{FF2B5EF4-FFF2-40B4-BE49-F238E27FC236}">
                <a16:creationId xmlns:a16="http://schemas.microsoft.com/office/drawing/2014/main" id="{E4E0C091-E18A-44DD-BE00-0FB3A2BFFB3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899CB0D-7365-4835-8526-A76F81166CE1}"/>
              </a:ext>
            </a:extLst>
          </p:cNvPr>
          <p:cNvSpPr>
            <a:spLocks noGrp="1"/>
          </p:cNvSpPr>
          <p:nvPr>
            <p:ph type="sldNum" sz="quarter" idx="12"/>
          </p:nvPr>
        </p:nvSpPr>
        <p:spPr/>
        <p:txBody>
          <a:bodyPr/>
          <a:lstStyle>
            <a:lvl1pPr>
              <a:defRPr/>
            </a:lvl1pPr>
          </a:lstStyle>
          <a:p>
            <a:fld id="{9E3D7A56-3DF6-4E64-94B4-324B086CF91D}" type="slidenum">
              <a:rPr lang="en-US" altLang="en-US"/>
              <a:pPr/>
              <a:t>‹#›</a:t>
            </a:fld>
            <a:endParaRPr lang="en-US" altLang="en-US"/>
          </a:p>
        </p:txBody>
      </p:sp>
    </p:spTree>
    <p:extLst>
      <p:ext uri="{BB962C8B-B14F-4D97-AF65-F5344CB8AC3E}">
        <p14:creationId xmlns:p14="http://schemas.microsoft.com/office/powerpoint/2010/main" val="4289150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a:extLst>
              <a:ext uri="{FF2B5EF4-FFF2-40B4-BE49-F238E27FC236}">
                <a16:creationId xmlns:a16="http://schemas.microsoft.com/office/drawing/2014/main" id="{444927CE-90EC-4227-8D52-C0751E158D57}"/>
              </a:ext>
            </a:extLst>
          </p:cNvPr>
          <p:cNvSpPr>
            <a:spLocks noGrp="1"/>
          </p:cNvSpPr>
          <p:nvPr>
            <p:ph type="dt" sz="half" idx="10"/>
          </p:nvPr>
        </p:nvSpPr>
        <p:spPr/>
        <p:txBody>
          <a:bodyPr/>
          <a:lstStyle>
            <a:lvl1pPr>
              <a:defRPr/>
            </a:lvl1pPr>
          </a:lstStyle>
          <a:p>
            <a:pPr>
              <a:defRPr/>
            </a:pPr>
            <a:fld id="{8916F199-EDE0-4BD5-8CC9-E9B91334EAB1}" type="datetimeFigureOut">
              <a:rPr lang="en-US"/>
              <a:pPr>
                <a:defRPr/>
              </a:pPr>
              <a:t>1/5/2024</a:t>
            </a:fld>
            <a:endParaRPr lang="en-US"/>
          </a:p>
        </p:txBody>
      </p:sp>
      <p:sp>
        <p:nvSpPr>
          <p:cNvPr id="6" name="Footer Placeholder 4">
            <a:extLst>
              <a:ext uri="{FF2B5EF4-FFF2-40B4-BE49-F238E27FC236}">
                <a16:creationId xmlns:a16="http://schemas.microsoft.com/office/drawing/2014/main" id="{525F7A63-7BFC-4711-87B9-AF13C982C45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A00B012-9358-4EB7-962E-0D98685805E4}"/>
              </a:ext>
            </a:extLst>
          </p:cNvPr>
          <p:cNvSpPr>
            <a:spLocks noGrp="1"/>
          </p:cNvSpPr>
          <p:nvPr>
            <p:ph type="sldNum" sz="quarter" idx="12"/>
          </p:nvPr>
        </p:nvSpPr>
        <p:spPr/>
        <p:txBody>
          <a:bodyPr/>
          <a:lstStyle>
            <a:lvl1pPr>
              <a:defRPr/>
            </a:lvl1pPr>
          </a:lstStyle>
          <a:p>
            <a:fld id="{C8F1CF4D-28EE-4C16-9BA8-664A728B199D}" type="slidenum">
              <a:rPr lang="en-US" altLang="en-US"/>
              <a:pPr/>
              <a:t>‹#›</a:t>
            </a:fld>
            <a:endParaRPr lang="en-US" altLang="en-US"/>
          </a:p>
        </p:txBody>
      </p:sp>
    </p:spTree>
    <p:extLst>
      <p:ext uri="{BB962C8B-B14F-4D97-AF65-F5344CB8AC3E}">
        <p14:creationId xmlns:p14="http://schemas.microsoft.com/office/powerpoint/2010/main" val="490243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a:extLst>
              <a:ext uri="{FF2B5EF4-FFF2-40B4-BE49-F238E27FC236}">
                <a16:creationId xmlns:a16="http://schemas.microsoft.com/office/drawing/2014/main" id="{EDAD4697-DF65-4596-8C7D-128DA34C6D1A}"/>
              </a:ext>
            </a:extLst>
          </p:cNvPr>
          <p:cNvSpPr>
            <a:spLocks noGrp="1"/>
          </p:cNvSpPr>
          <p:nvPr>
            <p:ph type="dt" sz="half" idx="10"/>
          </p:nvPr>
        </p:nvSpPr>
        <p:spPr/>
        <p:txBody>
          <a:bodyPr/>
          <a:lstStyle>
            <a:lvl1pPr>
              <a:defRPr/>
            </a:lvl1pPr>
          </a:lstStyle>
          <a:p>
            <a:pPr>
              <a:defRPr/>
            </a:pPr>
            <a:fld id="{7704C065-12E4-4342-8718-FBE777B9266F}" type="datetimeFigureOut">
              <a:rPr lang="en-US"/>
              <a:pPr>
                <a:defRPr/>
              </a:pPr>
              <a:t>1/5/2024</a:t>
            </a:fld>
            <a:endParaRPr lang="en-US"/>
          </a:p>
        </p:txBody>
      </p:sp>
      <p:sp>
        <p:nvSpPr>
          <p:cNvPr id="8" name="Footer Placeholder 4">
            <a:extLst>
              <a:ext uri="{FF2B5EF4-FFF2-40B4-BE49-F238E27FC236}">
                <a16:creationId xmlns:a16="http://schemas.microsoft.com/office/drawing/2014/main" id="{6EB6843B-36F1-4D75-917D-1282967F44C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6BE2059-1D48-45FF-9A72-677E83961B3F}"/>
              </a:ext>
            </a:extLst>
          </p:cNvPr>
          <p:cNvSpPr>
            <a:spLocks noGrp="1"/>
          </p:cNvSpPr>
          <p:nvPr>
            <p:ph type="sldNum" sz="quarter" idx="12"/>
          </p:nvPr>
        </p:nvSpPr>
        <p:spPr/>
        <p:txBody>
          <a:bodyPr/>
          <a:lstStyle>
            <a:lvl1pPr>
              <a:defRPr/>
            </a:lvl1pPr>
          </a:lstStyle>
          <a:p>
            <a:fld id="{685010CB-D357-4135-83F7-C8794C2951ED}" type="slidenum">
              <a:rPr lang="en-US" altLang="en-US"/>
              <a:pPr/>
              <a:t>‹#›</a:t>
            </a:fld>
            <a:endParaRPr lang="en-US" altLang="en-US"/>
          </a:p>
        </p:txBody>
      </p:sp>
    </p:spTree>
    <p:extLst>
      <p:ext uri="{BB962C8B-B14F-4D97-AF65-F5344CB8AC3E}">
        <p14:creationId xmlns:p14="http://schemas.microsoft.com/office/powerpoint/2010/main" val="1717106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a:extLst>
              <a:ext uri="{FF2B5EF4-FFF2-40B4-BE49-F238E27FC236}">
                <a16:creationId xmlns:a16="http://schemas.microsoft.com/office/drawing/2014/main" id="{939DA6C6-7174-422D-9DD0-0D98B04EE043}"/>
              </a:ext>
            </a:extLst>
          </p:cNvPr>
          <p:cNvSpPr>
            <a:spLocks noGrp="1"/>
          </p:cNvSpPr>
          <p:nvPr>
            <p:ph type="dt" sz="half" idx="10"/>
          </p:nvPr>
        </p:nvSpPr>
        <p:spPr/>
        <p:txBody>
          <a:bodyPr/>
          <a:lstStyle>
            <a:lvl1pPr>
              <a:defRPr/>
            </a:lvl1pPr>
          </a:lstStyle>
          <a:p>
            <a:pPr>
              <a:defRPr/>
            </a:pPr>
            <a:fld id="{D1BB2309-3E81-456C-905D-D1B8C34CD8F1}" type="datetimeFigureOut">
              <a:rPr lang="en-US"/>
              <a:pPr>
                <a:defRPr/>
              </a:pPr>
              <a:t>1/5/2024</a:t>
            </a:fld>
            <a:endParaRPr lang="en-US"/>
          </a:p>
        </p:txBody>
      </p:sp>
      <p:sp>
        <p:nvSpPr>
          <p:cNvPr id="4" name="Footer Placeholder 4">
            <a:extLst>
              <a:ext uri="{FF2B5EF4-FFF2-40B4-BE49-F238E27FC236}">
                <a16:creationId xmlns:a16="http://schemas.microsoft.com/office/drawing/2014/main" id="{387FB42C-4020-430C-A394-33FD9F08581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7FBAA2F-F52D-4023-A70F-B40B2D411846}"/>
              </a:ext>
            </a:extLst>
          </p:cNvPr>
          <p:cNvSpPr>
            <a:spLocks noGrp="1"/>
          </p:cNvSpPr>
          <p:nvPr>
            <p:ph type="sldNum" sz="quarter" idx="12"/>
          </p:nvPr>
        </p:nvSpPr>
        <p:spPr/>
        <p:txBody>
          <a:bodyPr/>
          <a:lstStyle>
            <a:lvl1pPr>
              <a:defRPr/>
            </a:lvl1pPr>
          </a:lstStyle>
          <a:p>
            <a:fld id="{1162537D-AB89-465C-A707-A2D3BA0ED8B2}" type="slidenum">
              <a:rPr lang="en-US" altLang="en-US"/>
              <a:pPr/>
              <a:t>‹#›</a:t>
            </a:fld>
            <a:endParaRPr lang="en-US" altLang="en-US"/>
          </a:p>
        </p:txBody>
      </p:sp>
    </p:spTree>
    <p:extLst>
      <p:ext uri="{BB962C8B-B14F-4D97-AF65-F5344CB8AC3E}">
        <p14:creationId xmlns:p14="http://schemas.microsoft.com/office/powerpoint/2010/main" val="3277123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B250BE9-0B17-454B-87FA-2087A65B7C17}"/>
              </a:ext>
            </a:extLst>
          </p:cNvPr>
          <p:cNvSpPr>
            <a:spLocks noGrp="1"/>
          </p:cNvSpPr>
          <p:nvPr>
            <p:ph type="dt" sz="half" idx="10"/>
          </p:nvPr>
        </p:nvSpPr>
        <p:spPr/>
        <p:txBody>
          <a:bodyPr/>
          <a:lstStyle>
            <a:lvl1pPr>
              <a:defRPr/>
            </a:lvl1pPr>
          </a:lstStyle>
          <a:p>
            <a:pPr>
              <a:defRPr/>
            </a:pPr>
            <a:fld id="{8A951A79-B8BC-4973-9C68-F797AE6DC594}" type="datetimeFigureOut">
              <a:rPr lang="en-US"/>
              <a:pPr>
                <a:defRPr/>
              </a:pPr>
              <a:t>1/5/2024</a:t>
            </a:fld>
            <a:endParaRPr lang="en-US"/>
          </a:p>
        </p:txBody>
      </p:sp>
      <p:sp>
        <p:nvSpPr>
          <p:cNvPr id="3" name="Footer Placeholder 4">
            <a:extLst>
              <a:ext uri="{FF2B5EF4-FFF2-40B4-BE49-F238E27FC236}">
                <a16:creationId xmlns:a16="http://schemas.microsoft.com/office/drawing/2014/main" id="{1C0ABAC7-8C6E-4F9A-BFB4-A4A67E1F9F9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1EE38C89-EC74-41ED-8895-740C6B10C2E7}"/>
              </a:ext>
            </a:extLst>
          </p:cNvPr>
          <p:cNvSpPr>
            <a:spLocks noGrp="1"/>
          </p:cNvSpPr>
          <p:nvPr>
            <p:ph type="sldNum" sz="quarter" idx="12"/>
          </p:nvPr>
        </p:nvSpPr>
        <p:spPr/>
        <p:txBody>
          <a:bodyPr/>
          <a:lstStyle>
            <a:lvl1pPr>
              <a:defRPr/>
            </a:lvl1pPr>
          </a:lstStyle>
          <a:p>
            <a:fld id="{A639C69D-BF7A-4906-8F61-625CFB927DB6}" type="slidenum">
              <a:rPr lang="en-US" altLang="en-US"/>
              <a:pPr/>
              <a:t>‹#›</a:t>
            </a:fld>
            <a:endParaRPr lang="en-US" altLang="en-US"/>
          </a:p>
        </p:txBody>
      </p:sp>
    </p:spTree>
    <p:extLst>
      <p:ext uri="{BB962C8B-B14F-4D97-AF65-F5344CB8AC3E}">
        <p14:creationId xmlns:p14="http://schemas.microsoft.com/office/powerpoint/2010/main" val="3449647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3">
            <a:extLst>
              <a:ext uri="{FF2B5EF4-FFF2-40B4-BE49-F238E27FC236}">
                <a16:creationId xmlns:a16="http://schemas.microsoft.com/office/drawing/2014/main" id="{8C1842F4-3305-4DC6-A535-A156BEBBC82E}"/>
              </a:ext>
            </a:extLst>
          </p:cNvPr>
          <p:cNvSpPr>
            <a:spLocks noGrp="1"/>
          </p:cNvSpPr>
          <p:nvPr>
            <p:ph type="dt" sz="half" idx="10"/>
          </p:nvPr>
        </p:nvSpPr>
        <p:spPr/>
        <p:txBody>
          <a:bodyPr/>
          <a:lstStyle>
            <a:lvl1pPr>
              <a:defRPr/>
            </a:lvl1pPr>
          </a:lstStyle>
          <a:p>
            <a:pPr>
              <a:defRPr/>
            </a:pPr>
            <a:fld id="{3DFA30E6-5178-4423-81DC-08E5C7394541}" type="datetimeFigureOut">
              <a:rPr lang="en-US"/>
              <a:pPr>
                <a:defRPr/>
              </a:pPr>
              <a:t>1/5/2024</a:t>
            </a:fld>
            <a:endParaRPr lang="en-US"/>
          </a:p>
        </p:txBody>
      </p:sp>
      <p:sp>
        <p:nvSpPr>
          <p:cNvPr id="6" name="Footer Placeholder 4">
            <a:extLst>
              <a:ext uri="{FF2B5EF4-FFF2-40B4-BE49-F238E27FC236}">
                <a16:creationId xmlns:a16="http://schemas.microsoft.com/office/drawing/2014/main" id="{2232DA4B-8171-42AB-838D-709B5D2532A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580A8B3-809B-41EE-8014-E084B440FB54}"/>
              </a:ext>
            </a:extLst>
          </p:cNvPr>
          <p:cNvSpPr>
            <a:spLocks noGrp="1"/>
          </p:cNvSpPr>
          <p:nvPr>
            <p:ph type="sldNum" sz="quarter" idx="12"/>
          </p:nvPr>
        </p:nvSpPr>
        <p:spPr/>
        <p:txBody>
          <a:bodyPr/>
          <a:lstStyle>
            <a:lvl1pPr>
              <a:defRPr/>
            </a:lvl1pPr>
          </a:lstStyle>
          <a:p>
            <a:fld id="{4214807A-9D01-4A24-8B53-2A0A2927809D}" type="slidenum">
              <a:rPr lang="en-US" altLang="en-US"/>
              <a:pPr/>
              <a:t>‹#›</a:t>
            </a:fld>
            <a:endParaRPr lang="en-US" altLang="en-US"/>
          </a:p>
        </p:txBody>
      </p:sp>
    </p:spTree>
    <p:extLst>
      <p:ext uri="{BB962C8B-B14F-4D97-AF65-F5344CB8AC3E}">
        <p14:creationId xmlns:p14="http://schemas.microsoft.com/office/powerpoint/2010/main" val="3272528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3">
            <a:extLst>
              <a:ext uri="{FF2B5EF4-FFF2-40B4-BE49-F238E27FC236}">
                <a16:creationId xmlns:a16="http://schemas.microsoft.com/office/drawing/2014/main" id="{C52C97A3-132E-4A66-85FF-EFC4EB57F013}"/>
              </a:ext>
            </a:extLst>
          </p:cNvPr>
          <p:cNvSpPr>
            <a:spLocks noGrp="1"/>
          </p:cNvSpPr>
          <p:nvPr>
            <p:ph type="dt" sz="half" idx="10"/>
          </p:nvPr>
        </p:nvSpPr>
        <p:spPr/>
        <p:txBody>
          <a:bodyPr/>
          <a:lstStyle>
            <a:lvl1pPr>
              <a:defRPr/>
            </a:lvl1pPr>
          </a:lstStyle>
          <a:p>
            <a:pPr>
              <a:defRPr/>
            </a:pPr>
            <a:fld id="{B7BC7269-8307-4591-B2BD-0CD4B2BB6CCD}" type="datetimeFigureOut">
              <a:rPr lang="en-US"/>
              <a:pPr>
                <a:defRPr/>
              </a:pPr>
              <a:t>1/5/2024</a:t>
            </a:fld>
            <a:endParaRPr lang="en-US"/>
          </a:p>
        </p:txBody>
      </p:sp>
      <p:sp>
        <p:nvSpPr>
          <p:cNvPr id="6" name="Footer Placeholder 4">
            <a:extLst>
              <a:ext uri="{FF2B5EF4-FFF2-40B4-BE49-F238E27FC236}">
                <a16:creationId xmlns:a16="http://schemas.microsoft.com/office/drawing/2014/main" id="{978ECBBD-9495-4EA1-B4DB-BB4138E1D43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39939AA-73FC-4AD7-A992-75EC3B9E0093}"/>
              </a:ext>
            </a:extLst>
          </p:cNvPr>
          <p:cNvSpPr>
            <a:spLocks noGrp="1"/>
          </p:cNvSpPr>
          <p:nvPr>
            <p:ph type="sldNum" sz="quarter" idx="12"/>
          </p:nvPr>
        </p:nvSpPr>
        <p:spPr/>
        <p:txBody>
          <a:bodyPr/>
          <a:lstStyle>
            <a:lvl1pPr>
              <a:defRPr/>
            </a:lvl1pPr>
          </a:lstStyle>
          <a:p>
            <a:fld id="{642CB8FA-C87A-40B8-ABBA-E9C25965E7ED}" type="slidenum">
              <a:rPr lang="en-US" altLang="en-US"/>
              <a:pPr/>
              <a:t>‹#›</a:t>
            </a:fld>
            <a:endParaRPr lang="en-US" altLang="en-US"/>
          </a:p>
        </p:txBody>
      </p:sp>
    </p:spTree>
    <p:extLst>
      <p:ext uri="{BB962C8B-B14F-4D97-AF65-F5344CB8AC3E}">
        <p14:creationId xmlns:p14="http://schemas.microsoft.com/office/powerpoint/2010/main" val="2303912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FB355DD-BEC1-40D3-9721-00F33F0605F4}"/>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endParaRPr lang="en-US" altLang="en-US"/>
          </a:p>
        </p:txBody>
      </p:sp>
      <p:sp>
        <p:nvSpPr>
          <p:cNvPr id="1027" name="Text Placeholder 2">
            <a:extLst>
              <a:ext uri="{FF2B5EF4-FFF2-40B4-BE49-F238E27FC236}">
                <a16:creationId xmlns:a16="http://schemas.microsoft.com/office/drawing/2014/main" id="{80ECE72D-4945-4DF6-94E5-585165D21A8D}"/>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a:extLst>
              <a:ext uri="{FF2B5EF4-FFF2-40B4-BE49-F238E27FC236}">
                <a16:creationId xmlns:a16="http://schemas.microsoft.com/office/drawing/2014/main" id="{437403A7-B037-4BED-B821-A28C9FFAC9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D287B1FE-16D7-4AB5-A389-E9FDA6602003}" type="datetimeFigureOut">
              <a:rPr lang="en-US"/>
              <a:pPr>
                <a:defRPr/>
              </a:pPr>
              <a:t>1/5/2024</a:t>
            </a:fld>
            <a:endParaRPr lang="en-US"/>
          </a:p>
        </p:txBody>
      </p:sp>
      <p:sp>
        <p:nvSpPr>
          <p:cNvPr id="5" name="Footer Placeholder 4">
            <a:extLst>
              <a:ext uri="{FF2B5EF4-FFF2-40B4-BE49-F238E27FC236}">
                <a16:creationId xmlns:a16="http://schemas.microsoft.com/office/drawing/2014/main" id="{D001354A-02A6-42F4-927D-A0E07FE473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9CD7F8C1-206E-4484-9E35-87EAF331C54B}"/>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7CF5A187-B3B6-4629-BD8B-325492894F3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Users/olly/Desktop/Brand/University%20Logos/UoL%20-%20University%20Logo/CMYK/PNG/UoL%20-%20Logo%20-%20CMYK.png"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advance-he.ac.uk/knowledge-hub/student-academic-experience-survey-2022." TargetMode="External"/><Relationship Id="rId13" Type="http://schemas.openxmlformats.org/officeDocument/2006/relationships/hyperlink" Target="https://doi.org/10.1080/07294360.2020.1798887." TargetMode="External"/><Relationship Id="rId3" Type="http://schemas.openxmlformats.org/officeDocument/2006/relationships/image" Target="../media/image2.png"/><Relationship Id="rId7" Type="http://schemas.openxmlformats.org/officeDocument/2006/relationships/hyperlink" Target="https://doi.org/10.1080/0309877X.2017.1367370" TargetMode="External"/><Relationship Id="rId12" Type="http://schemas.openxmlformats.org/officeDocument/2006/relationships/hyperlink" Target="https://www.nimh.nih.gov/health/topics/schizophrenia"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doi.org/10.1017/S0033291720002354." TargetMode="External"/><Relationship Id="rId11" Type="http://schemas.openxmlformats.org/officeDocument/2006/relationships/hyperlink" Target="https://doi.org/10.1080/87568225.2018.1483216." TargetMode="External"/><Relationship Id="rId5" Type="http://schemas.openxmlformats.org/officeDocument/2006/relationships/hyperlink" Target="https://doi.org/10.1191/1478088706qp063oa" TargetMode="External"/><Relationship Id="rId10" Type="http://schemas.openxmlformats.org/officeDocument/2006/relationships/hyperlink" Target="https://doi.org/10.1080/0309877X.2012.699518." TargetMode="External"/><Relationship Id="rId4" Type="http://schemas.openxmlformats.org/officeDocument/2006/relationships/image" Target="/Users/olly/Desktop/Brand/University%20Logos/UoL%20-%20University%20Logo/CMYK/PNG/UoL%20-%20Logo%20-%20CMYK.png" TargetMode="External"/><Relationship Id="rId9" Type="http://schemas.openxmlformats.org/officeDocument/2006/relationships/hyperlink" Target="https://doi.org/10.1111/jan.13989." TargetMode="External"/><Relationship Id="rId14" Type="http://schemas.openxmlformats.org/officeDocument/2006/relationships/hyperlink" Target="https://doi.org/10.1111/bjep.12461."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Users/olly/Desktop/Brand/University%20Logos/UoL%20-%20University%20Logo/CMYK/PNG/UoL%20-%20Logo%20-%20CMYK.pn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Users/olly/Desktop/Brand/University%20Logos/UoL%20-%20University%20Logo/CMYK/PNG/UoL%20-%20Logo%20-%20CMYK.pn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Users/olly/Desktop/Brand/University%20Logos/UoL%20-%20University%20Logo/CMYK/PNG/UoL%20-%20Logo%20-%20CMYK.p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Users/olly/Desktop/Brand/University%20Logos/UoL%20-%20University%20Logo/CMYK/PNG/UoL%20-%20Logo%20-%20CMYK.pn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Users/olly/Desktop/Brand/University%20Logos/UoL%20-%20University%20Logo/CMYK/PNG/UoL%20-%20Logo%20-%20CMYK.pn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Users/olly/Desktop/Brand/University%20Logos/UoL%20-%20University%20Logo/CMYK/PNG/UoL%20-%20Logo%20-%20CMYK.pn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Users/olly/Desktop/Brand/University%20Logos/UoL%20-%20University%20Logo/CMYK/PNG/UoL%20-%20Logo%20-%20CMYK.pn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Users/olly/Desktop/Brand/University%20Logos/UoL%20-%20University%20Logo/CMYK/PNG/UoL%20-%20Logo%20-%20CMYK.p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92A7C"/>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E1837B1-1AED-46B1-AAB0-D80319AB0398}"/>
              </a:ext>
            </a:extLst>
          </p:cNvPr>
          <p:cNvSpPr>
            <a:spLocks noGrp="1"/>
          </p:cNvSpPr>
          <p:nvPr>
            <p:ph type="title"/>
          </p:nvPr>
        </p:nvSpPr>
        <p:spPr>
          <a:xfrm>
            <a:off x="711381" y="4527612"/>
            <a:ext cx="10769237" cy="2088061"/>
          </a:xfrm>
        </p:spPr>
        <p:txBody>
          <a:bodyPr rtlCol="0">
            <a:normAutofit fontScale="90000"/>
          </a:bodyPr>
          <a:lstStyle/>
          <a:p>
            <a:pPr marL="6350">
              <a:spcAft>
                <a:spcPts val="0"/>
              </a:spcAft>
              <a:defRPr/>
            </a:pPr>
            <a:br>
              <a:rPr lang="en-GB" sz="4000" b="1" dirty="0">
                <a:solidFill>
                  <a:schemeClr val="bg1"/>
                </a:solidFill>
                <a:latin typeface="Calibri"/>
                <a:cs typeface="Arial"/>
              </a:rPr>
            </a:br>
            <a:br>
              <a:rPr lang="en-GB" sz="4000" dirty="0">
                <a:latin typeface="Calibri"/>
              </a:rPr>
            </a:br>
            <a:br>
              <a:rPr lang="en-GB" sz="4000" dirty="0">
                <a:latin typeface="Calibri"/>
                <a:cs typeface="Arial" panose="020B0604020202020204" pitchFamily="34" charset="0"/>
              </a:rPr>
            </a:br>
            <a:r>
              <a:rPr lang="en-GB" sz="2700" dirty="0">
                <a:solidFill>
                  <a:schemeClr val="bg1"/>
                </a:solidFill>
                <a:latin typeface="Calibri"/>
                <a:cs typeface="Arial"/>
              </a:rPr>
              <a:t>Becky Matson</a:t>
            </a:r>
            <a:br>
              <a:rPr lang="en-GB" sz="2700" dirty="0">
                <a:latin typeface="Calibri"/>
                <a:cs typeface="Arial" panose="020B0604020202020204" pitchFamily="34" charset="0"/>
              </a:rPr>
            </a:br>
            <a:r>
              <a:rPr lang="en-GB" sz="2700" dirty="0">
                <a:solidFill>
                  <a:schemeClr val="bg1"/>
                </a:solidFill>
                <a:latin typeface="Calibri"/>
                <a:cs typeface="Arial"/>
              </a:rPr>
              <a:t>Chris Edge</a:t>
            </a:r>
            <a:br>
              <a:rPr lang="en-GB" sz="2700" dirty="0">
                <a:latin typeface="Calibri"/>
                <a:cs typeface="Arial" panose="020B0604020202020204" pitchFamily="34" charset="0"/>
              </a:rPr>
            </a:br>
            <a:r>
              <a:rPr lang="en-GB" sz="2700" dirty="0">
                <a:solidFill>
                  <a:schemeClr val="bg1"/>
                </a:solidFill>
                <a:latin typeface="Calibri"/>
                <a:cs typeface="Arial"/>
              </a:rPr>
              <a:t>Hannah Roberts</a:t>
            </a:r>
            <a:br>
              <a:rPr lang="en-GB" sz="3100" dirty="0">
                <a:latin typeface="Calibri"/>
                <a:cs typeface="Arial" panose="020B0604020202020204" pitchFamily="34" charset="0"/>
              </a:rPr>
            </a:br>
            <a:br>
              <a:rPr lang="en-GB" sz="1800" dirty="0">
                <a:latin typeface="Calibri"/>
                <a:cs typeface="Arial" panose="020B0604020202020204" pitchFamily="34" charset="0"/>
              </a:rPr>
            </a:br>
            <a:r>
              <a:rPr lang="en-GB" sz="1800" dirty="0">
                <a:solidFill>
                  <a:schemeClr val="bg1"/>
                </a:solidFill>
                <a:latin typeface="Calibri"/>
                <a:cs typeface="Arial"/>
              </a:rPr>
              <a:t>School of Health Sciences, University of Liverpool</a:t>
            </a:r>
            <a:br>
              <a:rPr lang="en-GB" sz="1800" dirty="0">
                <a:latin typeface="Arial Black"/>
              </a:rPr>
            </a:br>
            <a:br>
              <a:rPr lang="en-GB" sz="1800" dirty="0">
                <a:latin typeface="Arial Black" panose="020B0A04020102020204" pitchFamily="34" charset="0"/>
              </a:rPr>
            </a:br>
            <a:br>
              <a:rPr lang="en-GB" sz="3100" dirty="0">
                <a:latin typeface="Arial Black" panose="020B0A04020102020204" pitchFamily="34" charset="0"/>
              </a:rPr>
            </a:br>
            <a:br>
              <a:rPr lang="en-GB" sz="3100" dirty="0">
                <a:latin typeface="Arial Black" panose="020B0A04020102020204" pitchFamily="34" charset="0"/>
              </a:rPr>
            </a:br>
            <a:endParaRPr lang="en-GB" sz="3100" dirty="0">
              <a:solidFill>
                <a:schemeClr val="bg1"/>
              </a:solidFill>
              <a:latin typeface="Arial Black" panose="020B0A04020102020204" pitchFamily="34" charset="0"/>
            </a:endParaRPr>
          </a:p>
        </p:txBody>
      </p:sp>
      <p:cxnSp>
        <p:nvCxnSpPr>
          <p:cNvPr id="17" name="Straight Connector 16">
            <a:extLst>
              <a:ext uri="{FF2B5EF4-FFF2-40B4-BE49-F238E27FC236}">
                <a16:creationId xmlns:a16="http://schemas.microsoft.com/office/drawing/2014/main" id="{E99A79FF-5083-4D4A-9BA8-70FF74095FA3}"/>
              </a:ext>
            </a:extLst>
          </p:cNvPr>
          <p:cNvCxnSpPr>
            <a:cxnSpLocks/>
          </p:cNvCxnSpPr>
          <p:nvPr/>
        </p:nvCxnSpPr>
        <p:spPr>
          <a:xfrm>
            <a:off x="828212" y="4499160"/>
            <a:ext cx="10286631" cy="0"/>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pic>
        <p:nvPicPr>
          <p:cNvPr id="5124" name="Picture 24">
            <a:extLst>
              <a:ext uri="{FF2B5EF4-FFF2-40B4-BE49-F238E27FC236}">
                <a16:creationId xmlns:a16="http://schemas.microsoft.com/office/drawing/2014/main" id="{22FB5958-F05F-4356-9C6C-81B9F95EAD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11538" y="196928"/>
            <a:ext cx="3502942" cy="89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73D6D780-318D-459C-9108-747CEE04838E}"/>
              </a:ext>
            </a:extLst>
          </p:cNvPr>
          <p:cNvSpPr/>
          <p:nvPr/>
        </p:nvSpPr>
        <p:spPr>
          <a:xfrm>
            <a:off x="711381" y="2786083"/>
            <a:ext cx="10927244" cy="1107996"/>
          </a:xfrm>
          <a:prstGeom prst="rect">
            <a:avLst/>
          </a:prstGeom>
        </p:spPr>
        <p:txBody>
          <a:bodyPr wrap="square">
            <a:spAutoFit/>
          </a:bodyPr>
          <a:lstStyle/>
          <a:p>
            <a:r>
              <a:rPr lang="en-GB" sz="3300" b="1" dirty="0">
                <a:solidFill>
                  <a:schemeClr val="bg1"/>
                </a:solidFill>
                <a:latin typeface="Calibri"/>
                <a:cs typeface="Arial"/>
              </a:rPr>
              <a:t>Preparedness of Occupational Therapy academics to support students experiencing psychosis: A qualitative study</a:t>
            </a:r>
            <a:endParaRPr lang="en-GB" sz="3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Users/olly/Desktop/Brand/University Logos/UoL - University Logo/CMYK/PNG/UoL - Logo - CMYK.png">
            <a:extLst>
              <a:ext uri="{FF2B5EF4-FFF2-40B4-BE49-F238E27FC236}">
                <a16:creationId xmlns:a16="http://schemas.microsoft.com/office/drawing/2014/main" id="{47FDAD17-E826-4BBC-99EF-7884C4913A85}"/>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31775" y="477838"/>
            <a:ext cx="2552700"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6C3A6B3A-19FC-4100-95D6-36554C5F5D0F}"/>
              </a:ext>
            </a:extLst>
          </p:cNvPr>
          <p:cNvSpPr txBox="1"/>
          <p:nvPr/>
        </p:nvSpPr>
        <p:spPr>
          <a:xfrm>
            <a:off x="497150" y="2464462"/>
            <a:ext cx="11185864" cy="3816429"/>
          </a:xfrm>
          <a:prstGeom prst="rect">
            <a:avLst/>
          </a:prstGeom>
          <a:noFill/>
        </p:spPr>
        <p:txBody>
          <a:bodyPr wrap="square" lIns="91440" tIns="45720" rIns="91440" bIns="45720" rtlCol="0" anchor="t">
            <a:spAutoFit/>
          </a:bodyPr>
          <a:lstStyle/>
          <a:p>
            <a:pPr marL="342900" indent="-342900">
              <a:buFont typeface="Arial"/>
              <a:buChar char="•"/>
            </a:pPr>
            <a:r>
              <a:rPr lang="en-GB" sz="2200" dirty="0">
                <a:latin typeface="Calibri"/>
                <a:cs typeface="Calibri"/>
              </a:rPr>
              <a:t>There is a need for more specific training for academic advisers</a:t>
            </a:r>
            <a:endParaRPr lang="en-US" dirty="0">
              <a:cs typeface="Calibri" panose="020F0502020204030204" pitchFamily="34" charset="0"/>
            </a:endParaRPr>
          </a:p>
          <a:p>
            <a:pPr marL="342900" indent="-342900">
              <a:buFont typeface="Arial"/>
              <a:buChar char="•"/>
            </a:pPr>
            <a:endParaRPr lang="en-GB" sz="2200" dirty="0">
              <a:cs typeface="Calibri"/>
            </a:endParaRPr>
          </a:p>
          <a:p>
            <a:pPr marL="342900" indent="-342900">
              <a:buFont typeface="Arial"/>
              <a:buChar char="•"/>
            </a:pPr>
            <a:r>
              <a:rPr lang="en-GB" sz="2200" dirty="0">
                <a:latin typeface="Calibri"/>
                <a:cs typeface="Calibri"/>
              </a:rPr>
              <a:t>There is a requirement for greater consideration of staff support and well-being</a:t>
            </a:r>
          </a:p>
          <a:p>
            <a:pPr marL="342900" indent="-342900">
              <a:buFont typeface="Arial"/>
              <a:buChar char="•"/>
            </a:pPr>
            <a:endParaRPr lang="en-GB" sz="2200" dirty="0">
              <a:cs typeface="Calibri"/>
            </a:endParaRPr>
          </a:p>
          <a:p>
            <a:pPr marL="342900" indent="-342900">
              <a:buFont typeface="Arial"/>
              <a:buChar char="•"/>
            </a:pPr>
            <a:r>
              <a:rPr lang="en-GB" sz="2200" dirty="0">
                <a:latin typeface="Calibri"/>
                <a:cs typeface="Calibri"/>
              </a:rPr>
              <a:t>There is a need to review the allocation of time provided to staff to allow for supporting students and opportunities to have time out to reflect on experiences with peers</a:t>
            </a:r>
          </a:p>
          <a:p>
            <a:pPr marL="342900" indent="-342900">
              <a:buFont typeface="Arial"/>
              <a:buChar char="•"/>
            </a:pPr>
            <a:endParaRPr lang="en-GB" sz="2200" dirty="0">
              <a:cs typeface="Calibri"/>
            </a:endParaRPr>
          </a:p>
          <a:p>
            <a:pPr marL="342900" indent="-342900">
              <a:buFont typeface="Arial"/>
              <a:buChar char="•"/>
            </a:pPr>
            <a:r>
              <a:rPr lang="en-GB" sz="2200" dirty="0">
                <a:latin typeface="Calibri"/>
                <a:cs typeface="Calibri"/>
              </a:rPr>
              <a:t>There is a need for further research in this area to identify good practice that can be shared across higher education</a:t>
            </a:r>
            <a:endParaRPr lang="en-GB" sz="2200" dirty="0">
              <a:cs typeface="Calibri"/>
            </a:endParaRPr>
          </a:p>
          <a:p>
            <a:pPr marL="342900" indent="-342900">
              <a:buFont typeface="Arial"/>
              <a:buChar char="•"/>
            </a:pPr>
            <a:endParaRPr lang="en-GB" sz="2200" dirty="0">
              <a:cs typeface="Calibri"/>
            </a:endParaRPr>
          </a:p>
          <a:p>
            <a:endParaRPr lang="en-GB" sz="2200" dirty="0">
              <a:cs typeface="Calibri"/>
            </a:endParaRPr>
          </a:p>
        </p:txBody>
      </p:sp>
      <p:sp>
        <p:nvSpPr>
          <p:cNvPr id="15" name="TextBox 14">
            <a:extLst>
              <a:ext uri="{FF2B5EF4-FFF2-40B4-BE49-F238E27FC236}">
                <a16:creationId xmlns:a16="http://schemas.microsoft.com/office/drawing/2014/main" id="{C7DD6167-2253-49C3-9596-99E51C1BD779}"/>
              </a:ext>
            </a:extLst>
          </p:cNvPr>
          <p:cNvSpPr txBox="1"/>
          <p:nvPr/>
        </p:nvSpPr>
        <p:spPr>
          <a:xfrm>
            <a:off x="497150" y="1741502"/>
            <a:ext cx="11185864" cy="461665"/>
          </a:xfrm>
          <a:prstGeom prst="rect">
            <a:avLst/>
          </a:prstGeom>
          <a:noFill/>
        </p:spPr>
        <p:txBody>
          <a:bodyPr wrap="square" rtlCol="0">
            <a:spAutoFit/>
          </a:bodyPr>
          <a:lstStyle/>
          <a:p>
            <a:r>
              <a:rPr lang="en-GB" sz="2400" b="1" dirty="0">
                <a:solidFill>
                  <a:srgbClr val="002060"/>
                </a:solidFill>
              </a:rPr>
              <a:t>Conclusion</a:t>
            </a:r>
          </a:p>
        </p:txBody>
      </p:sp>
    </p:spTree>
    <p:extLst>
      <p:ext uri="{BB962C8B-B14F-4D97-AF65-F5344CB8AC3E}">
        <p14:creationId xmlns:p14="http://schemas.microsoft.com/office/powerpoint/2010/main" val="555564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Users/olly/Desktop/Brand/University Logos/UoL - University Logo/CMYK/PNG/UoL - Logo - CMYK.png">
            <a:extLst>
              <a:ext uri="{FF2B5EF4-FFF2-40B4-BE49-F238E27FC236}">
                <a16:creationId xmlns:a16="http://schemas.microsoft.com/office/drawing/2014/main" id="{47FDAD17-E826-4BBC-99EF-7884C4913A85}"/>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31775" y="477838"/>
            <a:ext cx="2552700"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6C3A6B3A-19FC-4100-95D6-36554C5F5D0F}"/>
              </a:ext>
            </a:extLst>
          </p:cNvPr>
          <p:cNvSpPr txBox="1"/>
          <p:nvPr/>
        </p:nvSpPr>
        <p:spPr>
          <a:xfrm>
            <a:off x="507310" y="1895502"/>
            <a:ext cx="11185864" cy="4247317"/>
          </a:xfrm>
          <a:prstGeom prst="rect">
            <a:avLst/>
          </a:prstGeom>
          <a:noFill/>
        </p:spPr>
        <p:txBody>
          <a:bodyPr wrap="square" lIns="91440" tIns="45720" rIns="91440" bIns="45720" rtlCol="0" anchor="t">
            <a:spAutoFit/>
          </a:bodyPr>
          <a:lstStyle/>
          <a:p>
            <a:r>
              <a:rPr lang="en-GB" sz="1000" dirty="0">
                <a:latin typeface="Calibri"/>
                <a:cs typeface="Calibri"/>
              </a:rPr>
              <a:t>Braun, V., &amp; Clarke, V. (2006). Using thematic analysis in psychology. </a:t>
            </a:r>
            <a:r>
              <a:rPr lang="en-GB" sz="1000" i="1" dirty="0">
                <a:latin typeface="Calibri"/>
                <a:cs typeface="Calibri"/>
              </a:rPr>
              <a:t>Qualitative Research in Psychology</a:t>
            </a:r>
            <a:r>
              <a:rPr lang="en-GB" sz="1000" dirty="0">
                <a:latin typeface="Calibri"/>
                <a:cs typeface="Calibri"/>
              </a:rPr>
              <a:t>, </a:t>
            </a:r>
            <a:r>
              <a:rPr lang="en-GB" sz="1000" i="1" dirty="0">
                <a:latin typeface="Calibri"/>
                <a:cs typeface="Calibri"/>
              </a:rPr>
              <a:t>3</a:t>
            </a:r>
            <a:r>
              <a:rPr lang="en-GB" sz="1000" dirty="0">
                <a:latin typeface="Calibri"/>
                <a:cs typeface="Calibri"/>
              </a:rPr>
              <a:t>(2), 77-101, https://doi:</a:t>
            </a:r>
            <a:r>
              <a:rPr lang="en-GB" sz="1000" dirty="0">
                <a:latin typeface="Calibri"/>
                <a:cs typeface="Calibri"/>
                <a:hlinkClick r:id="rId5"/>
              </a:rPr>
              <a:t>10.1191/1478088706qp063oa.</a:t>
            </a:r>
            <a:r>
              <a:rPr lang="en-GB" sz="1000" dirty="0">
                <a:latin typeface="Calibri"/>
                <a:cs typeface="Calibri"/>
              </a:rPr>
              <a:t>  </a:t>
            </a:r>
            <a:endParaRPr lang="en-GB" sz="1000" dirty="0">
              <a:cs typeface="Calibri"/>
            </a:endParaRPr>
          </a:p>
          <a:p>
            <a:endParaRPr lang="en-GB" sz="1000" dirty="0">
              <a:latin typeface="Calibri"/>
              <a:cs typeface="Calibri"/>
            </a:endParaRPr>
          </a:p>
          <a:p>
            <a:r>
              <a:rPr lang="en-GB" sz="1000" dirty="0">
                <a:latin typeface="Calibri"/>
                <a:cs typeface="Calibri"/>
              </a:rPr>
              <a:t>Braun, V., &amp; Clarke, V. (2013). </a:t>
            </a:r>
            <a:r>
              <a:rPr lang="en-GB" sz="1000" i="1" dirty="0">
                <a:latin typeface="Calibri"/>
                <a:cs typeface="Calibri"/>
              </a:rPr>
              <a:t>Successful qualitative research: a practical guide for beginners</a:t>
            </a:r>
            <a:r>
              <a:rPr lang="en-GB" sz="1000" dirty="0">
                <a:latin typeface="Calibri"/>
                <a:cs typeface="Calibri"/>
              </a:rPr>
              <a:t>. Sage.</a:t>
            </a:r>
            <a:endParaRPr lang="en-GB" sz="1000">
              <a:cs typeface="Calibri"/>
            </a:endParaRPr>
          </a:p>
          <a:p>
            <a:endParaRPr lang="en-GB" sz="1000" dirty="0">
              <a:latin typeface="Calibri"/>
              <a:cs typeface="Calibri"/>
            </a:endParaRPr>
          </a:p>
          <a:p>
            <a:r>
              <a:rPr lang="en-GB" sz="1000" dirty="0">
                <a:latin typeface="Calibri"/>
                <a:cs typeface="Calibri"/>
              </a:rPr>
              <a:t>Dickson, H., Hedges, E.P., Ma, S.Y., Cullen, A.E., </a:t>
            </a:r>
            <a:r>
              <a:rPr lang="en-GB" sz="1000" err="1">
                <a:latin typeface="Calibri"/>
                <a:cs typeface="Calibri"/>
              </a:rPr>
              <a:t>MacCabe</a:t>
            </a:r>
            <a:r>
              <a:rPr lang="en-GB" sz="1000" dirty="0">
                <a:latin typeface="Calibri"/>
                <a:cs typeface="Calibri"/>
              </a:rPr>
              <a:t>, J.H., Kempton, M.J., Downs, J., &amp; Laurens, K.R. (2020). Academic achievement and schizophrenia: a systematic meta-analysis. </a:t>
            </a:r>
            <a:r>
              <a:rPr lang="en-GB" sz="1000" i="1" dirty="0">
                <a:latin typeface="Calibri"/>
                <a:cs typeface="Calibri"/>
              </a:rPr>
              <a:t>Psychological Medicine</a:t>
            </a:r>
            <a:r>
              <a:rPr lang="en-GB" sz="1000" dirty="0">
                <a:latin typeface="Calibri"/>
                <a:cs typeface="Calibri"/>
              </a:rPr>
              <a:t>, </a:t>
            </a:r>
            <a:r>
              <a:rPr lang="en-GB" sz="1000" i="1" dirty="0">
                <a:latin typeface="Calibri"/>
                <a:cs typeface="Calibri"/>
              </a:rPr>
              <a:t>50</a:t>
            </a:r>
            <a:r>
              <a:rPr lang="en-GB" sz="1000" dirty="0">
                <a:latin typeface="Calibri"/>
                <a:cs typeface="Calibri"/>
              </a:rPr>
              <a:t>, 1949–1965. </a:t>
            </a:r>
            <a:r>
              <a:rPr lang="en-GB" sz="1000" dirty="0">
                <a:latin typeface="Calibri"/>
                <a:cs typeface="Calibri"/>
                <a:hlinkClick r:id="rId6"/>
              </a:rPr>
              <a:t>https://doi.org/10.1017/S0033291720002354.</a:t>
            </a:r>
            <a:r>
              <a:rPr lang="en-GB" sz="1000" dirty="0">
                <a:latin typeface="Calibri"/>
                <a:cs typeface="Calibri"/>
              </a:rPr>
              <a:t> </a:t>
            </a:r>
            <a:endParaRPr lang="en-US" sz="1000">
              <a:cs typeface="Calibri"/>
            </a:endParaRPr>
          </a:p>
          <a:p>
            <a:endParaRPr lang="en-GB" sz="1000" dirty="0">
              <a:latin typeface="Calibri"/>
              <a:cs typeface="Calibri"/>
            </a:endParaRPr>
          </a:p>
          <a:p>
            <a:r>
              <a:rPr lang="en-GB" sz="1000" dirty="0">
                <a:latin typeface="Calibri"/>
                <a:cs typeface="Calibri"/>
              </a:rPr>
              <a:t>Gulliver, A., Farrer, L., Bennett, K., &amp; Griffiths, K. M. (2017). University staff mental health literacy, stigma and their experience of students with mental health problems. </a:t>
            </a:r>
            <a:r>
              <a:rPr lang="en-GB" sz="1000" i="1" dirty="0">
                <a:latin typeface="Calibri"/>
                <a:cs typeface="Calibri"/>
              </a:rPr>
              <a:t>Journal of Further and Higher Education</a:t>
            </a:r>
            <a:r>
              <a:rPr lang="en-GB" sz="1000" dirty="0">
                <a:latin typeface="Calibri"/>
                <a:cs typeface="Calibri"/>
              </a:rPr>
              <a:t>, 43, 1–9. </a:t>
            </a:r>
            <a:r>
              <a:rPr lang="en-GB" sz="1000" dirty="0">
                <a:latin typeface="Calibri"/>
                <a:cs typeface="Calibri"/>
                <a:hlinkClick r:id="rId7"/>
              </a:rPr>
              <a:t>https://doi.org/10.1080/0309877X.2017.1367370</a:t>
            </a:r>
            <a:endParaRPr lang="en-GB" sz="1000">
              <a:cs typeface="Calibri"/>
            </a:endParaRPr>
          </a:p>
          <a:p>
            <a:endParaRPr lang="en-GB" sz="1000" dirty="0">
              <a:latin typeface="Calibri"/>
              <a:cs typeface="Calibri"/>
            </a:endParaRPr>
          </a:p>
          <a:p>
            <a:r>
              <a:rPr lang="en-GB" sz="1000" dirty="0">
                <a:latin typeface="Calibri"/>
                <a:cs typeface="Calibri"/>
              </a:rPr>
              <a:t>Higher Education Policy Institute (HEPI). (2022). </a:t>
            </a:r>
            <a:r>
              <a:rPr lang="en-GB" sz="1000" i="1" dirty="0">
                <a:latin typeface="Calibri"/>
                <a:cs typeface="Calibri"/>
              </a:rPr>
              <a:t>Student academic experience survey</a:t>
            </a:r>
            <a:r>
              <a:rPr lang="en-GB" sz="1000" dirty="0">
                <a:latin typeface="Calibri"/>
                <a:cs typeface="Calibri"/>
              </a:rPr>
              <a:t>. </a:t>
            </a:r>
            <a:r>
              <a:rPr lang="en-GB" sz="1000" dirty="0">
                <a:latin typeface="Calibri"/>
                <a:cs typeface="Calibri"/>
                <a:hlinkClick r:id="rId8"/>
              </a:rPr>
              <a:t>https://www.advance-he.ac.uk/knowledge-hub/student-academic-experience-survey-2022.</a:t>
            </a:r>
            <a:r>
              <a:rPr lang="en-GB" sz="1000" dirty="0">
                <a:latin typeface="Calibri"/>
                <a:cs typeface="Calibri"/>
              </a:rPr>
              <a:t> </a:t>
            </a:r>
            <a:endParaRPr lang="en-US" sz="1000">
              <a:cs typeface="Calibri"/>
            </a:endParaRPr>
          </a:p>
          <a:p>
            <a:endParaRPr lang="en-GB" sz="1000" dirty="0">
              <a:latin typeface="Calibri"/>
              <a:cs typeface="Calibri"/>
            </a:endParaRPr>
          </a:p>
          <a:p>
            <a:r>
              <a:rPr lang="en-GB" sz="1000" dirty="0">
                <a:latin typeface="Calibri"/>
                <a:cs typeface="Calibri"/>
              </a:rPr>
              <a:t>Hughes, G.J., &amp; Byrom, N.C. (2019). Managing student mental health: The challenges faced by academics on professional healthcare courses. </a:t>
            </a:r>
            <a:r>
              <a:rPr lang="en-GB" sz="1000" i="1" dirty="0">
                <a:latin typeface="Calibri"/>
                <a:cs typeface="Calibri"/>
              </a:rPr>
              <a:t>Journal of Advanced Nursing,75</a:t>
            </a:r>
            <a:r>
              <a:rPr lang="en-GB" sz="1000" dirty="0">
                <a:latin typeface="Calibri"/>
                <a:cs typeface="Calibri"/>
              </a:rPr>
              <a:t>, 1539–1548. </a:t>
            </a:r>
            <a:r>
              <a:rPr lang="en-GB" sz="1000" dirty="0">
                <a:latin typeface="Calibri"/>
                <a:cs typeface="Calibri"/>
                <a:hlinkClick r:id="rId9"/>
              </a:rPr>
              <a:t>https://doi.org/10.1111/jan.13989.</a:t>
            </a:r>
            <a:endParaRPr lang="en-GB" sz="1000">
              <a:cs typeface="Calibri"/>
            </a:endParaRPr>
          </a:p>
          <a:p>
            <a:endParaRPr lang="en-GB" sz="1000" dirty="0">
              <a:latin typeface="Calibri"/>
              <a:cs typeface="Calibri"/>
            </a:endParaRPr>
          </a:p>
          <a:p>
            <a:r>
              <a:rPr lang="en-GB" sz="1000" err="1">
                <a:latin typeface="Calibri"/>
                <a:cs typeface="Calibri"/>
              </a:rPr>
              <a:t>Margrove</a:t>
            </a:r>
            <a:r>
              <a:rPr lang="en-GB" sz="1000" dirty="0">
                <a:latin typeface="Calibri"/>
                <a:cs typeface="Calibri"/>
              </a:rPr>
              <a:t>, K. L., </a:t>
            </a:r>
            <a:r>
              <a:rPr lang="en-GB" sz="1000" err="1">
                <a:latin typeface="Calibri"/>
                <a:cs typeface="Calibri"/>
              </a:rPr>
              <a:t>Gustowska</a:t>
            </a:r>
            <a:r>
              <a:rPr lang="en-GB" sz="1000" dirty="0">
                <a:latin typeface="Calibri"/>
                <a:cs typeface="Calibri"/>
              </a:rPr>
              <a:t>, M., &amp; Grove, L. S. (2014). Provision of support for psychological distress by university staff, and receptiveness to mental health training. </a:t>
            </a:r>
            <a:r>
              <a:rPr lang="en-GB" sz="1000" i="1" dirty="0">
                <a:latin typeface="Calibri"/>
                <a:cs typeface="Calibri"/>
              </a:rPr>
              <a:t>Journal of Further and Higher Education</a:t>
            </a:r>
            <a:r>
              <a:rPr lang="en-GB" sz="1000" dirty="0">
                <a:latin typeface="Calibri"/>
                <a:cs typeface="Calibri"/>
              </a:rPr>
              <a:t>, 38, 90–106. </a:t>
            </a:r>
            <a:r>
              <a:rPr lang="en-GB" sz="1000" dirty="0">
                <a:latin typeface="Calibri"/>
                <a:cs typeface="Calibri"/>
                <a:hlinkClick r:id="rId10"/>
              </a:rPr>
              <a:t>https://doi.org/10.1080/0309877X.2012.699518.</a:t>
            </a:r>
            <a:endParaRPr lang="en-GB" sz="1000">
              <a:cs typeface="Calibri"/>
            </a:endParaRPr>
          </a:p>
          <a:p>
            <a:endParaRPr lang="en-GB" sz="1000" dirty="0">
              <a:latin typeface="Calibri"/>
              <a:cs typeface="Calibri"/>
            </a:endParaRPr>
          </a:p>
          <a:p>
            <a:r>
              <a:rPr lang="en-GB" sz="1000" dirty="0">
                <a:latin typeface="Calibri"/>
                <a:cs typeface="Calibri"/>
              </a:rPr>
              <a:t>McEwan, R. C., &amp; Downie, R. (2019). Patterns of academic success and engagement among college students with psychiatric disabilities. </a:t>
            </a:r>
            <a:r>
              <a:rPr lang="en-GB" sz="1000" i="1" dirty="0">
                <a:latin typeface="Calibri"/>
                <a:cs typeface="Calibri"/>
              </a:rPr>
              <a:t>Journal of College Student Psychotherapy</a:t>
            </a:r>
            <a:r>
              <a:rPr lang="en-GB" sz="1000" dirty="0">
                <a:latin typeface="Calibri"/>
                <a:cs typeface="Calibri"/>
              </a:rPr>
              <a:t>, </a:t>
            </a:r>
            <a:r>
              <a:rPr lang="en-GB" sz="1000" i="1" dirty="0">
                <a:latin typeface="Calibri"/>
                <a:cs typeface="Calibri"/>
              </a:rPr>
              <a:t>33</a:t>
            </a:r>
            <a:r>
              <a:rPr lang="en-GB" sz="1000" dirty="0">
                <a:latin typeface="Calibri"/>
                <a:cs typeface="Calibri"/>
              </a:rPr>
              <a:t>(3), 257-272. </a:t>
            </a:r>
            <a:r>
              <a:rPr lang="en-GB" sz="1000" dirty="0">
                <a:latin typeface="Calibri"/>
                <a:cs typeface="Calibri"/>
                <a:hlinkClick r:id="rId11"/>
              </a:rPr>
              <a:t>https://doi.org/10.1080/87568225.2018.1483216.</a:t>
            </a:r>
            <a:r>
              <a:rPr lang="en-GB" sz="1000" dirty="0">
                <a:latin typeface="Calibri"/>
                <a:cs typeface="Calibri"/>
              </a:rPr>
              <a:t>  </a:t>
            </a:r>
            <a:endParaRPr lang="en-GB" sz="1000" dirty="0">
              <a:cs typeface="Calibri"/>
            </a:endParaRPr>
          </a:p>
          <a:p>
            <a:endParaRPr lang="en-GB" sz="1000" dirty="0">
              <a:latin typeface="Calibri"/>
              <a:cs typeface="Calibri"/>
            </a:endParaRPr>
          </a:p>
          <a:p>
            <a:r>
              <a:rPr lang="en-GB" sz="1000" dirty="0">
                <a:latin typeface="Calibri"/>
                <a:cs typeface="Calibri"/>
              </a:rPr>
              <a:t>National Institute for Mental Health. (2022). </a:t>
            </a:r>
            <a:r>
              <a:rPr lang="en-GB" sz="1000" i="1" dirty="0">
                <a:latin typeface="Calibri"/>
                <a:cs typeface="Calibri"/>
              </a:rPr>
              <a:t>Schizophrenia</a:t>
            </a:r>
            <a:r>
              <a:rPr lang="en-GB" sz="1000" dirty="0">
                <a:latin typeface="Calibri"/>
                <a:cs typeface="Calibri"/>
              </a:rPr>
              <a:t>. </a:t>
            </a:r>
            <a:r>
              <a:rPr lang="en-GB" sz="1000" dirty="0">
                <a:latin typeface="Calibri"/>
                <a:cs typeface="Calibri"/>
                <a:hlinkClick r:id="rId12"/>
              </a:rPr>
              <a:t>https://www.nimh.nih.gov/health/topics/schizophrenia</a:t>
            </a:r>
            <a:r>
              <a:rPr lang="en-GB" sz="1000" dirty="0">
                <a:latin typeface="Calibri"/>
                <a:cs typeface="Calibri"/>
              </a:rPr>
              <a:t>. </a:t>
            </a:r>
            <a:endParaRPr lang="en-GB" sz="1000">
              <a:cs typeface="Calibri"/>
            </a:endParaRPr>
          </a:p>
          <a:p>
            <a:endParaRPr lang="en-GB" sz="1000" dirty="0">
              <a:latin typeface="Calibri"/>
              <a:cs typeface="Calibri"/>
            </a:endParaRPr>
          </a:p>
          <a:p>
            <a:r>
              <a:rPr lang="en-GB" sz="1000" dirty="0">
                <a:latin typeface="Calibri"/>
                <a:cs typeface="Calibri"/>
              </a:rPr>
              <a:t>Spear, S., Morey, Y., &amp; Van Steen, T. (2021). Academics’ perceptions and experiences of working with students with mental health problems: Insights from across the UK higher education sector. </a:t>
            </a:r>
            <a:r>
              <a:rPr lang="en-GB" sz="1000" i="1" dirty="0">
                <a:latin typeface="Calibri"/>
                <a:cs typeface="Calibri"/>
              </a:rPr>
              <a:t>Higher Education Research &amp; Development</a:t>
            </a:r>
            <a:r>
              <a:rPr lang="en-GB" sz="1000" dirty="0">
                <a:latin typeface="Calibri"/>
                <a:cs typeface="Calibri"/>
              </a:rPr>
              <a:t>, </a:t>
            </a:r>
            <a:r>
              <a:rPr lang="en-GB" sz="1000" i="1" dirty="0">
                <a:latin typeface="Calibri"/>
                <a:cs typeface="Calibri"/>
              </a:rPr>
              <a:t>40</a:t>
            </a:r>
            <a:r>
              <a:rPr lang="en-GB" sz="1000" dirty="0">
                <a:latin typeface="Calibri"/>
                <a:cs typeface="Calibri"/>
              </a:rPr>
              <a:t>(5), 1117-1130. </a:t>
            </a:r>
            <a:r>
              <a:rPr lang="en-GB" sz="1000" dirty="0">
                <a:latin typeface="Calibri"/>
                <a:cs typeface="Calibri"/>
                <a:hlinkClick r:id="rId13"/>
              </a:rPr>
              <a:t>https://doi.org/10.1080/07294360.2020.1798887.</a:t>
            </a:r>
            <a:endParaRPr lang="en-GB" sz="1000">
              <a:cs typeface="Calibri"/>
            </a:endParaRPr>
          </a:p>
          <a:p>
            <a:endParaRPr lang="en-GB" sz="1000" dirty="0">
              <a:latin typeface="Calibri"/>
              <a:cs typeface="Calibri"/>
            </a:endParaRPr>
          </a:p>
          <a:p>
            <a:r>
              <a:rPr lang="en-GB" sz="1000" dirty="0">
                <a:latin typeface="Calibri"/>
                <a:cs typeface="Calibri"/>
              </a:rPr>
              <a:t>Thompson, M., Pawson, C., Delfino, A., Saunders, A., &amp; Parker, H. (2022). Student mental health in higher education. </a:t>
            </a:r>
            <a:r>
              <a:rPr lang="en-GB" sz="1000" i="1" dirty="0">
                <a:latin typeface="Calibri"/>
                <a:cs typeface="Calibri"/>
              </a:rPr>
              <a:t>British Journal of Educational Psychology</a:t>
            </a:r>
            <a:r>
              <a:rPr lang="en-GB" sz="1000" dirty="0">
                <a:latin typeface="Calibri"/>
                <a:cs typeface="Calibri"/>
              </a:rPr>
              <a:t>, </a:t>
            </a:r>
            <a:r>
              <a:rPr lang="en-GB" sz="1000" i="1" dirty="0">
                <a:latin typeface="Calibri"/>
                <a:cs typeface="Calibri"/>
              </a:rPr>
              <a:t>92</a:t>
            </a:r>
            <a:r>
              <a:rPr lang="en-GB" sz="1000" dirty="0">
                <a:latin typeface="Calibri"/>
                <a:cs typeface="Calibri"/>
              </a:rPr>
              <a:t>, 367-393. </a:t>
            </a:r>
            <a:r>
              <a:rPr lang="en-GB" sz="1000" dirty="0">
                <a:latin typeface="Calibri"/>
                <a:cs typeface="Calibri"/>
                <a:hlinkClick r:id="rId14"/>
              </a:rPr>
              <a:t>https://doi.org/10.1111/bjep.12461.</a:t>
            </a:r>
            <a:r>
              <a:rPr lang="en-GB" sz="1000" dirty="0">
                <a:latin typeface="Calibri"/>
                <a:cs typeface="Calibri"/>
              </a:rPr>
              <a:t> </a:t>
            </a:r>
            <a:endParaRPr lang="en-US" sz="1000">
              <a:cs typeface="Calibri"/>
            </a:endParaRPr>
          </a:p>
        </p:txBody>
      </p:sp>
      <p:sp>
        <p:nvSpPr>
          <p:cNvPr id="15" name="TextBox 14">
            <a:extLst>
              <a:ext uri="{FF2B5EF4-FFF2-40B4-BE49-F238E27FC236}">
                <a16:creationId xmlns:a16="http://schemas.microsoft.com/office/drawing/2014/main" id="{C7DD6167-2253-49C3-9596-99E51C1BD779}"/>
              </a:ext>
            </a:extLst>
          </p:cNvPr>
          <p:cNvSpPr txBox="1"/>
          <p:nvPr/>
        </p:nvSpPr>
        <p:spPr>
          <a:xfrm>
            <a:off x="507310" y="1335102"/>
            <a:ext cx="11185864" cy="461665"/>
          </a:xfrm>
          <a:prstGeom prst="rect">
            <a:avLst/>
          </a:prstGeom>
          <a:noFill/>
        </p:spPr>
        <p:txBody>
          <a:bodyPr wrap="square" lIns="91440" tIns="45720" rIns="91440" bIns="45720" rtlCol="0" anchor="t">
            <a:spAutoFit/>
          </a:bodyPr>
          <a:lstStyle/>
          <a:p>
            <a:r>
              <a:rPr lang="en-GB" sz="2400" b="1" dirty="0">
                <a:solidFill>
                  <a:srgbClr val="002060"/>
                </a:solidFill>
                <a:latin typeface="Calibri"/>
                <a:cs typeface="Calibri"/>
              </a:rPr>
              <a:t>References</a:t>
            </a:r>
            <a:endParaRPr lang="en-GB" sz="2400" b="1" dirty="0">
              <a:solidFill>
                <a:srgbClr val="002060"/>
              </a:solidFill>
            </a:endParaRPr>
          </a:p>
        </p:txBody>
      </p:sp>
    </p:spTree>
    <p:extLst>
      <p:ext uri="{BB962C8B-B14F-4D97-AF65-F5344CB8AC3E}">
        <p14:creationId xmlns:p14="http://schemas.microsoft.com/office/powerpoint/2010/main" val="652767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26C06AB-2B14-47B3-B1D8-CCFB8AA8EFBE}"/>
              </a:ext>
            </a:extLst>
          </p:cNvPr>
          <p:cNvPicPr>
            <a:picLocks noChangeAspect="1"/>
          </p:cNvPicPr>
          <p:nvPr/>
        </p:nvPicPr>
        <p:blipFill>
          <a:blip r:embed="rId2"/>
          <a:stretch>
            <a:fillRect/>
          </a:stretch>
        </p:blipFill>
        <p:spPr>
          <a:xfrm>
            <a:off x="3482881" y="1930036"/>
            <a:ext cx="5572860" cy="3363418"/>
          </a:xfrm>
          <a:prstGeom prst="rect">
            <a:avLst/>
          </a:prstGeom>
        </p:spPr>
      </p:pic>
    </p:spTree>
    <p:extLst>
      <p:ext uri="{BB962C8B-B14F-4D97-AF65-F5344CB8AC3E}">
        <p14:creationId xmlns:p14="http://schemas.microsoft.com/office/powerpoint/2010/main" val="2733917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192A7C"/>
        </a:solidFill>
        <a:effectLst/>
      </p:bgPr>
    </p:bg>
    <p:spTree>
      <p:nvGrpSpPr>
        <p:cNvPr id="1" name=""/>
        <p:cNvGrpSpPr/>
        <p:nvPr/>
      </p:nvGrpSpPr>
      <p:grpSpPr>
        <a:xfrm>
          <a:off x="0" y="0"/>
          <a:ext cx="0" cy="0"/>
          <a:chOff x="0" y="0"/>
          <a:chExt cx="0" cy="0"/>
        </a:xfrm>
      </p:grpSpPr>
      <p:sp>
        <p:nvSpPr>
          <p:cNvPr id="15362" name="TextBox 2">
            <a:extLst>
              <a:ext uri="{FF2B5EF4-FFF2-40B4-BE49-F238E27FC236}">
                <a16:creationId xmlns:a16="http://schemas.microsoft.com/office/drawing/2014/main" id="{D630E283-0DA6-4917-8A10-437C5BBF711F}"/>
              </a:ext>
            </a:extLst>
          </p:cNvPr>
          <p:cNvSpPr txBox="1">
            <a:spLocks noChangeArrowheads="1"/>
          </p:cNvSpPr>
          <p:nvPr/>
        </p:nvSpPr>
        <p:spPr bwMode="auto">
          <a:xfrm>
            <a:off x="365125" y="233363"/>
            <a:ext cx="3657600" cy="1479550"/>
          </a:xfrm>
          <a:prstGeom prst="rect">
            <a:avLst/>
          </a:prstGeom>
          <a:solidFill>
            <a:srgbClr val="1B2B7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GB" altLang="en-US" sz="1800"/>
          </a:p>
        </p:txBody>
      </p:sp>
      <p:pic>
        <p:nvPicPr>
          <p:cNvPr id="15363" name="Picture 8">
            <a:extLst>
              <a:ext uri="{FF2B5EF4-FFF2-40B4-BE49-F238E27FC236}">
                <a16:creationId xmlns:a16="http://schemas.microsoft.com/office/drawing/2014/main" id="{DA3F84AD-B418-4123-8653-4D58CB07C5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5538" y="2808288"/>
            <a:ext cx="4860925"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Users/olly/Desktop/Brand/University Logos/UoL - University Logo/CMYK/PNG/UoL - Logo - CMYK.png">
            <a:extLst>
              <a:ext uri="{FF2B5EF4-FFF2-40B4-BE49-F238E27FC236}">
                <a16:creationId xmlns:a16="http://schemas.microsoft.com/office/drawing/2014/main" id="{47FDAD17-E826-4BBC-99EF-7884C4913A85}"/>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31775" y="477838"/>
            <a:ext cx="2552700"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6C3A6B3A-19FC-4100-95D6-36554C5F5D0F}"/>
              </a:ext>
            </a:extLst>
          </p:cNvPr>
          <p:cNvSpPr txBox="1"/>
          <p:nvPr/>
        </p:nvSpPr>
        <p:spPr>
          <a:xfrm>
            <a:off x="497150" y="2020578"/>
            <a:ext cx="11185864" cy="4524315"/>
          </a:xfrm>
          <a:prstGeom prst="rect">
            <a:avLst/>
          </a:prstGeom>
          <a:noFill/>
        </p:spPr>
        <p:txBody>
          <a:bodyPr wrap="square" lIns="91440" tIns="45720" rIns="91440" bIns="45720" rtlCol="0" anchor="t">
            <a:spAutoFit/>
          </a:bodyPr>
          <a:lstStyle/>
          <a:p>
            <a:pPr marL="285750" indent="-285750">
              <a:buFont typeface="Courier New" panose="02070309020205020404" pitchFamily="49" charset="0"/>
              <a:buChar char="o"/>
            </a:pPr>
            <a:r>
              <a:rPr lang="en-GB" dirty="0">
                <a:latin typeface="Calibri"/>
                <a:cs typeface="Calibri"/>
              </a:rPr>
              <a:t>The number of students arriving at university with a pre-disclosed mental health need is increasing (Thompson </a:t>
            </a:r>
            <a:r>
              <a:rPr lang="en-GB" i="1" dirty="0">
                <a:latin typeface="Calibri"/>
                <a:cs typeface="Calibri"/>
              </a:rPr>
              <a:t>et al</a:t>
            </a:r>
            <a:r>
              <a:rPr lang="en-GB" dirty="0">
                <a:latin typeface="Calibri"/>
                <a:cs typeface="Calibri"/>
              </a:rPr>
              <a:t>., 2022)</a:t>
            </a:r>
            <a:endParaRPr lang="en-US">
              <a:cs typeface="Calibri"/>
            </a:endParaRPr>
          </a:p>
          <a:p>
            <a:endParaRPr lang="en-GB" dirty="0">
              <a:cs typeface="Calibri"/>
            </a:endParaRPr>
          </a:p>
          <a:p>
            <a:pPr marL="285750" indent="-285750">
              <a:buFont typeface="Courier New" panose="02070309020205020404" pitchFamily="49" charset="0"/>
              <a:buChar char="o"/>
            </a:pPr>
            <a:r>
              <a:rPr lang="en-GB" dirty="0">
                <a:latin typeface="Calibri"/>
                <a:cs typeface="Calibri"/>
              </a:rPr>
              <a:t>34% of students considering leaving university attributed this to their mental health (HEPI, 2022)</a:t>
            </a:r>
          </a:p>
          <a:p>
            <a:endParaRPr lang="en-GB" dirty="0">
              <a:cs typeface="Calibri"/>
            </a:endParaRPr>
          </a:p>
          <a:p>
            <a:pPr marL="285750" indent="-285750">
              <a:buFont typeface="Courier New" panose="02070309020205020404" pitchFamily="49" charset="0"/>
              <a:buChar char="o"/>
            </a:pPr>
            <a:r>
              <a:rPr lang="en-GB" dirty="0">
                <a:latin typeface="Calibri"/>
                <a:cs typeface="Calibri"/>
              </a:rPr>
              <a:t>Experience of psychosis has been found to correlate with academic achievement (McEwan and Downie, 2019; Dickson </a:t>
            </a:r>
            <a:r>
              <a:rPr lang="en-GB" i="1" dirty="0">
                <a:latin typeface="Calibri"/>
                <a:cs typeface="Calibri"/>
              </a:rPr>
              <a:t>et al</a:t>
            </a:r>
            <a:r>
              <a:rPr lang="en-GB" dirty="0">
                <a:latin typeface="Calibri"/>
                <a:cs typeface="Calibri"/>
              </a:rPr>
              <a:t>., 2020)</a:t>
            </a:r>
          </a:p>
          <a:p>
            <a:endParaRPr lang="en-GB" dirty="0">
              <a:cs typeface="Calibri"/>
            </a:endParaRPr>
          </a:p>
          <a:p>
            <a:pPr marL="285750" indent="-285750">
              <a:buFont typeface="Courier New" panose="02070309020205020404" pitchFamily="49" charset="0"/>
              <a:buChar char="o"/>
            </a:pPr>
            <a:r>
              <a:rPr lang="en-GB" dirty="0">
                <a:latin typeface="Calibri"/>
                <a:cs typeface="Calibri"/>
              </a:rPr>
              <a:t>Onset commonly occurs between the ages of 16 to 30 (NIMH, 2022)</a:t>
            </a:r>
          </a:p>
          <a:p>
            <a:endParaRPr lang="en-GB" dirty="0">
              <a:latin typeface="Calibri"/>
              <a:cs typeface="Calibri"/>
            </a:endParaRPr>
          </a:p>
          <a:p>
            <a:pPr marL="285750" indent="-285750">
              <a:buFont typeface="Courier New" panose="02070309020205020404" pitchFamily="49" charset="0"/>
              <a:buChar char="o"/>
            </a:pPr>
            <a:r>
              <a:rPr lang="en-GB" dirty="0">
                <a:latin typeface="Calibri"/>
                <a:cs typeface="Calibri"/>
              </a:rPr>
              <a:t>Mental health difficulties are of increased prevalence in healthcare students with this being attributed to the increased pressures relating to the combination of academic and clinical placement demands (Hughes and Byrom, 2019)</a:t>
            </a:r>
          </a:p>
          <a:p>
            <a:endParaRPr lang="en-GB" dirty="0">
              <a:cs typeface="Calibri"/>
            </a:endParaRPr>
          </a:p>
          <a:p>
            <a:pPr marL="285750" indent="-285750">
              <a:buFont typeface="Courier New" panose="02070309020205020404" pitchFamily="49" charset="0"/>
              <a:buChar char="o"/>
            </a:pPr>
            <a:r>
              <a:rPr lang="en-GB" dirty="0">
                <a:latin typeface="Calibri"/>
                <a:cs typeface="Calibri"/>
              </a:rPr>
              <a:t>Literature to date has suggested an overall poor level of preparedness for this amongst academic staff (Gulliver et al, 2017; </a:t>
            </a:r>
            <a:r>
              <a:rPr lang="en-GB" err="1">
                <a:latin typeface="Calibri"/>
                <a:cs typeface="Calibri"/>
              </a:rPr>
              <a:t>Margrove</a:t>
            </a:r>
            <a:r>
              <a:rPr lang="en-GB" dirty="0">
                <a:latin typeface="Calibri"/>
                <a:cs typeface="Calibri"/>
              </a:rPr>
              <a:t> et al, 2014; Spear et al, 2021)</a:t>
            </a:r>
            <a:endParaRPr lang="en-GB" dirty="0">
              <a:cs typeface="Calibri"/>
            </a:endParaRPr>
          </a:p>
        </p:txBody>
      </p:sp>
      <p:sp>
        <p:nvSpPr>
          <p:cNvPr id="15" name="TextBox 14">
            <a:extLst>
              <a:ext uri="{FF2B5EF4-FFF2-40B4-BE49-F238E27FC236}">
                <a16:creationId xmlns:a16="http://schemas.microsoft.com/office/drawing/2014/main" id="{C7DD6167-2253-49C3-9596-99E51C1BD779}"/>
              </a:ext>
            </a:extLst>
          </p:cNvPr>
          <p:cNvSpPr txBox="1"/>
          <p:nvPr/>
        </p:nvSpPr>
        <p:spPr>
          <a:xfrm>
            <a:off x="497150" y="1386395"/>
            <a:ext cx="11185864" cy="461665"/>
          </a:xfrm>
          <a:prstGeom prst="rect">
            <a:avLst/>
          </a:prstGeom>
          <a:noFill/>
        </p:spPr>
        <p:txBody>
          <a:bodyPr wrap="square" rtlCol="0">
            <a:spAutoFit/>
          </a:bodyPr>
          <a:lstStyle/>
          <a:p>
            <a:r>
              <a:rPr lang="en-GB" sz="2400" b="1" dirty="0">
                <a:solidFill>
                  <a:srgbClr val="002060"/>
                </a:solidFill>
              </a:rPr>
              <a:t>Introduction</a:t>
            </a:r>
          </a:p>
        </p:txBody>
      </p:sp>
    </p:spTree>
    <p:extLst>
      <p:ext uri="{BB962C8B-B14F-4D97-AF65-F5344CB8AC3E}">
        <p14:creationId xmlns:p14="http://schemas.microsoft.com/office/powerpoint/2010/main" val="2259991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Users/olly/Desktop/Brand/University Logos/UoL - University Logo/CMYK/PNG/UoL - Logo - CMYK.png">
            <a:extLst>
              <a:ext uri="{FF2B5EF4-FFF2-40B4-BE49-F238E27FC236}">
                <a16:creationId xmlns:a16="http://schemas.microsoft.com/office/drawing/2014/main" id="{47FDAD17-E826-4BBC-99EF-7884C4913A85}"/>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31775" y="477838"/>
            <a:ext cx="2552700"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6C3A6B3A-19FC-4100-95D6-36554C5F5D0F}"/>
              </a:ext>
            </a:extLst>
          </p:cNvPr>
          <p:cNvSpPr txBox="1"/>
          <p:nvPr/>
        </p:nvSpPr>
        <p:spPr>
          <a:xfrm>
            <a:off x="592400" y="2556382"/>
            <a:ext cx="11185864" cy="2308324"/>
          </a:xfrm>
          <a:prstGeom prst="rect">
            <a:avLst/>
          </a:prstGeom>
          <a:noFill/>
        </p:spPr>
        <p:txBody>
          <a:bodyPr wrap="square" rtlCol="0">
            <a:spAutoFit/>
          </a:bodyPr>
          <a:lstStyle/>
          <a:p>
            <a:r>
              <a:rPr lang="en-GB" dirty="0"/>
              <a:t>The primary aim of this study was to gain understanding of the preparedness of occupational therapy higher education staff for supporting students experiencing psychosis with the following objectives:  </a:t>
            </a:r>
          </a:p>
          <a:p>
            <a:endParaRPr lang="en-GB" dirty="0"/>
          </a:p>
          <a:p>
            <a:pPr marL="285750" indent="-285750">
              <a:buFont typeface="Arial" panose="020B0604020202020204" pitchFamily="34" charset="0"/>
              <a:buChar char="•"/>
            </a:pPr>
            <a:r>
              <a:rPr lang="en-GB" dirty="0"/>
              <a:t>To consider how these staff would support a student experiencing psychosis </a:t>
            </a:r>
          </a:p>
          <a:p>
            <a:endParaRPr lang="en-GB" dirty="0"/>
          </a:p>
          <a:p>
            <a:pPr marL="285750" indent="-285750">
              <a:buFont typeface="Arial" panose="020B0604020202020204" pitchFamily="34" charset="0"/>
              <a:buChar char="•"/>
            </a:pPr>
            <a:r>
              <a:rPr lang="en-GB" dirty="0"/>
              <a:t>To gain insight into the challenges associated with effectively doing so </a:t>
            </a:r>
          </a:p>
          <a:p>
            <a:endParaRPr lang="en-GB" dirty="0"/>
          </a:p>
          <a:p>
            <a:pPr marL="285750" indent="-285750">
              <a:buFont typeface="Arial" panose="020B0604020202020204" pitchFamily="34" charset="0"/>
              <a:buChar char="•"/>
            </a:pPr>
            <a:r>
              <a:rPr lang="en-GB" dirty="0"/>
              <a:t>To evaluate mechanisms already in place to support staff and students </a:t>
            </a:r>
          </a:p>
        </p:txBody>
      </p:sp>
      <p:sp>
        <p:nvSpPr>
          <p:cNvPr id="15" name="TextBox 14">
            <a:extLst>
              <a:ext uri="{FF2B5EF4-FFF2-40B4-BE49-F238E27FC236}">
                <a16:creationId xmlns:a16="http://schemas.microsoft.com/office/drawing/2014/main" id="{C7DD6167-2253-49C3-9596-99E51C1BD779}"/>
              </a:ext>
            </a:extLst>
          </p:cNvPr>
          <p:cNvSpPr txBox="1"/>
          <p:nvPr/>
        </p:nvSpPr>
        <p:spPr>
          <a:xfrm>
            <a:off x="497150" y="1741502"/>
            <a:ext cx="11185864" cy="461665"/>
          </a:xfrm>
          <a:prstGeom prst="rect">
            <a:avLst/>
          </a:prstGeom>
          <a:noFill/>
        </p:spPr>
        <p:txBody>
          <a:bodyPr wrap="square" rtlCol="0">
            <a:spAutoFit/>
          </a:bodyPr>
          <a:lstStyle/>
          <a:p>
            <a:r>
              <a:rPr lang="en-GB" sz="2400" b="1" dirty="0">
                <a:solidFill>
                  <a:srgbClr val="002060"/>
                </a:solidFill>
              </a:rPr>
              <a:t>Aim and Objectives of the Study</a:t>
            </a:r>
          </a:p>
        </p:txBody>
      </p:sp>
    </p:spTree>
    <p:extLst>
      <p:ext uri="{BB962C8B-B14F-4D97-AF65-F5344CB8AC3E}">
        <p14:creationId xmlns:p14="http://schemas.microsoft.com/office/powerpoint/2010/main" val="133345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Users/olly/Desktop/Brand/University Logos/UoL - University Logo/CMYK/PNG/UoL - Logo - CMYK.png">
            <a:extLst>
              <a:ext uri="{FF2B5EF4-FFF2-40B4-BE49-F238E27FC236}">
                <a16:creationId xmlns:a16="http://schemas.microsoft.com/office/drawing/2014/main" id="{47FDAD17-E826-4BBC-99EF-7884C4913A85}"/>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31775" y="477838"/>
            <a:ext cx="2552700"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6C3A6B3A-19FC-4100-95D6-36554C5F5D0F}"/>
              </a:ext>
            </a:extLst>
          </p:cNvPr>
          <p:cNvSpPr txBox="1"/>
          <p:nvPr/>
        </p:nvSpPr>
        <p:spPr>
          <a:xfrm>
            <a:off x="598750" y="2952142"/>
            <a:ext cx="11185864" cy="2308324"/>
          </a:xfrm>
          <a:prstGeom prst="rect">
            <a:avLst/>
          </a:prstGeom>
          <a:noFill/>
        </p:spPr>
        <p:txBody>
          <a:bodyPr wrap="square" lIns="91440" tIns="45720" rIns="91440" bIns="45720" rtlCol="0" anchor="t">
            <a:spAutoFit/>
          </a:bodyPr>
          <a:lstStyle/>
          <a:p>
            <a:pPr marL="285750" indent="-285750">
              <a:buFont typeface="Arial"/>
              <a:buChar char="•"/>
            </a:pPr>
            <a:r>
              <a:rPr lang="en-GB" dirty="0">
                <a:latin typeface="Calibri"/>
                <a:cs typeface="Calibri"/>
              </a:rPr>
              <a:t>Focus groups and semi-structured interviews</a:t>
            </a:r>
          </a:p>
          <a:p>
            <a:pPr marL="285750" indent="-285750">
              <a:buFont typeface="Arial"/>
              <a:buChar char="•"/>
            </a:pPr>
            <a:endParaRPr lang="en-GB" dirty="0">
              <a:latin typeface="Calibri"/>
              <a:cs typeface="Calibri"/>
            </a:endParaRPr>
          </a:p>
          <a:p>
            <a:pPr marL="285750" indent="-285750">
              <a:buFont typeface="Arial"/>
              <a:buChar char="•"/>
            </a:pPr>
            <a:r>
              <a:rPr lang="en-GB" dirty="0">
                <a:latin typeface="Calibri"/>
                <a:cs typeface="Calibri"/>
              </a:rPr>
              <a:t>8 participants recruited through social media and professional leads, all of whom were occupational therapy academics</a:t>
            </a:r>
            <a:endParaRPr lang="en-GB" dirty="0">
              <a:cs typeface="Calibri"/>
            </a:endParaRPr>
          </a:p>
          <a:p>
            <a:pPr marL="285750" indent="-285750">
              <a:buFont typeface="Arial"/>
              <a:buChar char="•"/>
            </a:pPr>
            <a:endParaRPr lang="en-GB" dirty="0">
              <a:latin typeface="Calibri"/>
              <a:cs typeface="Calibri"/>
            </a:endParaRPr>
          </a:p>
          <a:p>
            <a:pPr marL="285750" indent="-285750">
              <a:buFont typeface="Arial"/>
              <a:buChar char="•"/>
            </a:pPr>
            <a:r>
              <a:rPr lang="en-GB" dirty="0">
                <a:latin typeface="Calibri"/>
                <a:cs typeface="Calibri"/>
              </a:rPr>
              <a:t>Thematic analysis following the six stages identified by Braun &amp; Clarke (2006, 2013)</a:t>
            </a:r>
          </a:p>
          <a:p>
            <a:endParaRPr lang="en-GB" dirty="0">
              <a:latin typeface="Calibri"/>
              <a:cs typeface="Calibri"/>
            </a:endParaRPr>
          </a:p>
          <a:p>
            <a:pPr marL="742950" lvl="1" indent="-285750">
              <a:buFont typeface="Courier New"/>
              <a:buChar char="o"/>
            </a:pPr>
            <a:r>
              <a:rPr lang="en-GB" dirty="0">
                <a:latin typeface="Calibri"/>
                <a:cs typeface="Calibri"/>
              </a:rPr>
              <a:t>Use of NVivo software to support this</a:t>
            </a:r>
            <a:endParaRPr lang="en-GB" dirty="0">
              <a:cs typeface="Calibri"/>
            </a:endParaRPr>
          </a:p>
        </p:txBody>
      </p:sp>
      <p:sp>
        <p:nvSpPr>
          <p:cNvPr id="15" name="TextBox 14">
            <a:extLst>
              <a:ext uri="{FF2B5EF4-FFF2-40B4-BE49-F238E27FC236}">
                <a16:creationId xmlns:a16="http://schemas.microsoft.com/office/drawing/2014/main" id="{C7DD6167-2253-49C3-9596-99E51C1BD779}"/>
              </a:ext>
            </a:extLst>
          </p:cNvPr>
          <p:cNvSpPr txBox="1"/>
          <p:nvPr/>
        </p:nvSpPr>
        <p:spPr>
          <a:xfrm>
            <a:off x="497150" y="1741502"/>
            <a:ext cx="11185864" cy="461665"/>
          </a:xfrm>
          <a:prstGeom prst="rect">
            <a:avLst/>
          </a:prstGeom>
          <a:noFill/>
        </p:spPr>
        <p:txBody>
          <a:bodyPr wrap="square" rtlCol="0">
            <a:spAutoFit/>
          </a:bodyPr>
          <a:lstStyle/>
          <a:p>
            <a:r>
              <a:rPr lang="en-GB" sz="2400" b="1" dirty="0">
                <a:solidFill>
                  <a:srgbClr val="002060"/>
                </a:solidFill>
              </a:rPr>
              <a:t>Methods</a:t>
            </a:r>
          </a:p>
        </p:txBody>
      </p:sp>
    </p:spTree>
    <p:extLst>
      <p:ext uri="{BB962C8B-B14F-4D97-AF65-F5344CB8AC3E}">
        <p14:creationId xmlns:p14="http://schemas.microsoft.com/office/powerpoint/2010/main" val="1610397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Users/olly/Desktop/Brand/University Logos/UoL - University Logo/CMYK/PNG/UoL - Logo - CMYK.png">
            <a:extLst>
              <a:ext uri="{FF2B5EF4-FFF2-40B4-BE49-F238E27FC236}">
                <a16:creationId xmlns:a16="http://schemas.microsoft.com/office/drawing/2014/main" id="{47FDAD17-E826-4BBC-99EF-7884C4913A85}"/>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31775" y="477838"/>
            <a:ext cx="2552700"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a:extLst>
              <a:ext uri="{FF2B5EF4-FFF2-40B4-BE49-F238E27FC236}">
                <a16:creationId xmlns:a16="http://schemas.microsoft.com/office/drawing/2014/main" id="{C7DD6167-2253-49C3-9596-99E51C1BD779}"/>
              </a:ext>
            </a:extLst>
          </p:cNvPr>
          <p:cNvSpPr txBox="1"/>
          <p:nvPr/>
        </p:nvSpPr>
        <p:spPr>
          <a:xfrm>
            <a:off x="497150" y="1387848"/>
            <a:ext cx="11185864" cy="461665"/>
          </a:xfrm>
          <a:prstGeom prst="rect">
            <a:avLst/>
          </a:prstGeom>
          <a:noFill/>
        </p:spPr>
        <p:txBody>
          <a:bodyPr wrap="square" rtlCol="0">
            <a:spAutoFit/>
          </a:bodyPr>
          <a:lstStyle/>
          <a:p>
            <a:r>
              <a:rPr lang="en-GB" sz="2400" b="1" dirty="0">
                <a:solidFill>
                  <a:srgbClr val="002060"/>
                </a:solidFill>
              </a:rPr>
              <a:t>Findings</a:t>
            </a:r>
          </a:p>
        </p:txBody>
      </p:sp>
      <p:graphicFrame>
        <p:nvGraphicFramePr>
          <p:cNvPr id="2" name="Table 1">
            <a:extLst>
              <a:ext uri="{FF2B5EF4-FFF2-40B4-BE49-F238E27FC236}">
                <a16:creationId xmlns:a16="http://schemas.microsoft.com/office/drawing/2014/main" id="{208FE188-491B-409D-98C1-F64DDFEBD1A7}"/>
              </a:ext>
            </a:extLst>
          </p:cNvPr>
          <p:cNvGraphicFramePr>
            <a:graphicFrameLocks noGrp="1"/>
          </p:cNvGraphicFramePr>
          <p:nvPr>
            <p:extLst>
              <p:ext uri="{D42A27DB-BD31-4B8C-83A1-F6EECF244321}">
                <p14:modId xmlns:p14="http://schemas.microsoft.com/office/powerpoint/2010/main" val="2743001778"/>
              </p:ext>
            </p:extLst>
          </p:nvPr>
        </p:nvGraphicFramePr>
        <p:xfrm>
          <a:off x="602695" y="1984758"/>
          <a:ext cx="11000420" cy="4731655"/>
        </p:xfrm>
        <a:graphic>
          <a:graphicData uri="http://schemas.openxmlformats.org/drawingml/2006/table">
            <a:tbl>
              <a:tblPr firstRow="1" bandRow="1">
                <a:tableStyleId>{5C22544A-7EE6-4342-B048-85BDC9FD1C3A}</a:tableStyleId>
              </a:tblPr>
              <a:tblGrid>
                <a:gridCol w="5500210">
                  <a:extLst>
                    <a:ext uri="{9D8B030D-6E8A-4147-A177-3AD203B41FA5}">
                      <a16:colId xmlns:a16="http://schemas.microsoft.com/office/drawing/2014/main" val="1118345929"/>
                    </a:ext>
                  </a:extLst>
                </a:gridCol>
                <a:gridCol w="5500210">
                  <a:extLst>
                    <a:ext uri="{9D8B030D-6E8A-4147-A177-3AD203B41FA5}">
                      <a16:colId xmlns:a16="http://schemas.microsoft.com/office/drawing/2014/main" val="3183705442"/>
                    </a:ext>
                  </a:extLst>
                </a:gridCol>
              </a:tblGrid>
              <a:tr h="616855">
                <a:tc>
                  <a:txBody>
                    <a:bodyPr/>
                    <a:lstStyle/>
                    <a:p>
                      <a:r>
                        <a:rPr lang="en-GB" dirty="0"/>
                        <a:t>Themes</a:t>
                      </a:r>
                    </a:p>
                  </a:txBody>
                  <a:tcPr/>
                </a:tc>
                <a:tc>
                  <a:txBody>
                    <a:bodyPr/>
                    <a:lstStyle/>
                    <a:p>
                      <a:r>
                        <a:rPr lang="en-GB" dirty="0"/>
                        <a:t>Sub-Themes</a:t>
                      </a:r>
                    </a:p>
                  </a:txBody>
                  <a:tcPr/>
                </a:tc>
                <a:extLst>
                  <a:ext uri="{0D108BD9-81ED-4DB2-BD59-A6C34878D82A}">
                    <a16:rowId xmlns:a16="http://schemas.microsoft.com/office/drawing/2014/main" val="4145797637"/>
                  </a:ext>
                </a:extLst>
              </a:tr>
              <a:tr h="616855">
                <a:tc>
                  <a:txBody>
                    <a:bodyPr/>
                    <a:lstStyle/>
                    <a:p>
                      <a:r>
                        <a:rPr lang="en-GB" dirty="0"/>
                        <a:t>1. The ‘how’ of supporting a student with psychosis</a:t>
                      </a:r>
                    </a:p>
                  </a:txBody>
                  <a:tcPr/>
                </a:tc>
                <a:tc>
                  <a:txBody>
                    <a:bodyPr/>
                    <a:lstStyle/>
                    <a:p>
                      <a:r>
                        <a:rPr lang="en-GB" dirty="0"/>
                        <a:t>1.1 Still a clinician</a:t>
                      </a:r>
                    </a:p>
                    <a:p>
                      <a:r>
                        <a:rPr lang="en-GB" dirty="0"/>
                        <a:t>1.2 Mental health experience</a:t>
                      </a:r>
                    </a:p>
                    <a:p>
                      <a:r>
                        <a:rPr lang="en-GB" dirty="0"/>
                        <a:t>1.3 A relational support</a:t>
                      </a:r>
                    </a:p>
                    <a:p>
                      <a:endParaRPr lang="en-GB" dirty="0"/>
                    </a:p>
                  </a:txBody>
                  <a:tcPr/>
                </a:tc>
                <a:extLst>
                  <a:ext uri="{0D108BD9-81ED-4DB2-BD59-A6C34878D82A}">
                    <a16:rowId xmlns:a16="http://schemas.microsoft.com/office/drawing/2014/main" val="3656182867"/>
                  </a:ext>
                </a:extLst>
              </a:tr>
              <a:tr h="616855">
                <a:tc>
                  <a:txBody>
                    <a:bodyPr/>
                    <a:lstStyle/>
                    <a:p>
                      <a:r>
                        <a:rPr lang="en-GB" dirty="0"/>
                        <a:t>2. The challenges of supporting a student with psychosis</a:t>
                      </a:r>
                    </a:p>
                  </a:txBody>
                  <a:tcPr/>
                </a:tc>
                <a:tc>
                  <a:txBody>
                    <a:bodyPr/>
                    <a:lstStyle/>
                    <a:p>
                      <a:r>
                        <a:rPr lang="en-GB" dirty="0"/>
                        <a:t>2.1 Understanding the scope of your role</a:t>
                      </a:r>
                    </a:p>
                    <a:p>
                      <a:r>
                        <a:rPr lang="en-GB" dirty="0"/>
                        <a:t>2.2 Balancing responsibilities</a:t>
                      </a:r>
                    </a:p>
                    <a:p>
                      <a:r>
                        <a:rPr lang="en-GB" dirty="0"/>
                        <a:t>2.3 University support and challenging practice</a:t>
                      </a:r>
                    </a:p>
                    <a:p>
                      <a:r>
                        <a:rPr lang="en-GB" dirty="0"/>
                        <a:t>2.4 Student engagement</a:t>
                      </a:r>
                    </a:p>
                    <a:p>
                      <a:endParaRPr lang="en-GB" dirty="0"/>
                    </a:p>
                  </a:txBody>
                  <a:tcPr/>
                </a:tc>
                <a:extLst>
                  <a:ext uri="{0D108BD9-81ED-4DB2-BD59-A6C34878D82A}">
                    <a16:rowId xmlns:a16="http://schemas.microsoft.com/office/drawing/2014/main" val="1580952749"/>
                  </a:ext>
                </a:extLst>
              </a:tr>
              <a:tr h="616855">
                <a:tc>
                  <a:txBody>
                    <a:bodyPr/>
                    <a:lstStyle/>
                    <a:p>
                      <a:r>
                        <a:rPr lang="en-GB" dirty="0"/>
                        <a:t>3. Mechanisms of support</a:t>
                      </a:r>
                    </a:p>
                  </a:txBody>
                  <a:tcPr/>
                </a:tc>
                <a:tc>
                  <a:txBody>
                    <a:bodyPr/>
                    <a:lstStyle/>
                    <a:p>
                      <a:r>
                        <a:rPr lang="en-GB" dirty="0"/>
                        <a:t>3.1 Structures of support for advisors</a:t>
                      </a:r>
                    </a:p>
                    <a:p>
                      <a:r>
                        <a:rPr lang="en-GB" dirty="0"/>
                        <a:t>3.2 Role distinction</a:t>
                      </a:r>
                    </a:p>
                    <a:p>
                      <a:r>
                        <a:rPr lang="en-GB" dirty="0"/>
                        <a:t>3.3 Identification of students needing support</a:t>
                      </a:r>
                    </a:p>
                    <a:p>
                      <a:r>
                        <a:rPr lang="en-GB" dirty="0"/>
                        <a:t>3.4 Placement support</a:t>
                      </a:r>
                    </a:p>
                    <a:p>
                      <a:endParaRPr lang="en-GB" dirty="0"/>
                    </a:p>
                  </a:txBody>
                  <a:tcPr/>
                </a:tc>
                <a:extLst>
                  <a:ext uri="{0D108BD9-81ED-4DB2-BD59-A6C34878D82A}">
                    <a16:rowId xmlns:a16="http://schemas.microsoft.com/office/drawing/2014/main" val="1989216689"/>
                  </a:ext>
                </a:extLst>
              </a:tr>
            </a:tbl>
          </a:graphicData>
        </a:graphic>
      </p:graphicFrame>
    </p:spTree>
    <p:extLst>
      <p:ext uri="{BB962C8B-B14F-4D97-AF65-F5344CB8AC3E}">
        <p14:creationId xmlns:p14="http://schemas.microsoft.com/office/powerpoint/2010/main" val="1717332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Users/olly/Desktop/Brand/University Logos/UoL - University Logo/CMYK/PNG/UoL - Logo - CMYK.png">
            <a:extLst>
              <a:ext uri="{FF2B5EF4-FFF2-40B4-BE49-F238E27FC236}">
                <a16:creationId xmlns:a16="http://schemas.microsoft.com/office/drawing/2014/main" id="{47FDAD17-E826-4BBC-99EF-7884C4913A85}"/>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31775" y="477838"/>
            <a:ext cx="2552700"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6C3A6B3A-19FC-4100-95D6-36554C5F5D0F}"/>
              </a:ext>
            </a:extLst>
          </p:cNvPr>
          <p:cNvSpPr txBox="1"/>
          <p:nvPr/>
        </p:nvSpPr>
        <p:spPr>
          <a:xfrm>
            <a:off x="507733" y="2464462"/>
            <a:ext cx="11185864" cy="3354765"/>
          </a:xfrm>
          <a:prstGeom prst="rect">
            <a:avLst/>
          </a:prstGeom>
          <a:noFill/>
        </p:spPr>
        <p:txBody>
          <a:bodyPr wrap="square" lIns="91440" tIns="45720" rIns="91440" bIns="45720" rtlCol="0" anchor="t">
            <a:spAutoFit/>
          </a:bodyPr>
          <a:lstStyle/>
          <a:p>
            <a:r>
              <a:rPr lang="en-GB" sz="2200" i="1" dirty="0">
                <a:solidFill>
                  <a:srgbClr val="262626"/>
                </a:solidFill>
                <a:latin typeface="Calibri"/>
                <a:cs typeface="Calibri"/>
              </a:rPr>
              <a:t>"there's quite a reluctance to even talk about that, that aspect, they just don't </a:t>
            </a:r>
            <a:r>
              <a:rPr lang="en-GB" sz="2200" i="1" dirty="0" err="1">
                <a:solidFill>
                  <a:srgbClr val="262626"/>
                </a:solidFill>
                <a:latin typeface="Calibri"/>
                <a:cs typeface="Calibri"/>
              </a:rPr>
              <a:t>wanna</a:t>
            </a:r>
            <a:r>
              <a:rPr lang="en-GB" sz="2200" i="1" dirty="0">
                <a:solidFill>
                  <a:srgbClr val="262626"/>
                </a:solidFill>
                <a:latin typeface="Calibri"/>
                <a:cs typeface="Calibri"/>
              </a:rPr>
              <a:t> know if they've got mental health or physical problems actually, it's just like come and learn and, and go away. So I think that's always quite an interesting exchange with other tutors that don't sit within that health and education </a:t>
            </a:r>
            <a:r>
              <a:rPr lang="en-GB" sz="2200" i="1" dirty="0" err="1">
                <a:solidFill>
                  <a:srgbClr val="262626"/>
                </a:solidFill>
                <a:latin typeface="Calibri"/>
                <a:cs typeface="Calibri"/>
              </a:rPr>
              <a:t>spe</a:t>
            </a:r>
            <a:r>
              <a:rPr lang="en-GB" sz="2200" i="1" dirty="0">
                <a:solidFill>
                  <a:srgbClr val="262626"/>
                </a:solidFill>
                <a:latin typeface="Calibri"/>
                <a:cs typeface="Calibri"/>
              </a:rPr>
              <a:t>... sphere"</a:t>
            </a:r>
            <a:r>
              <a:rPr lang="en-GB" sz="2200" dirty="0">
                <a:solidFill>
                  <a:srgbClr val="262626"/>
                </a:solidFill>
                <a:latin typeface="Calibri"/>
                <a:cs typeface="Calibri"/>
              </a:rPr>
              <a:t> (Participant 6)</a:t>
            </a:r>
            <a:endParaRPr lang="en-US" sz="2200">
              <a:cs typeface="Calibri"/>
            </a:endParaRPr>
          </a:p>
          <a:p>
            <a:endParaRPr lang="en-GB" sz="2200" dirty="0">
              <a:solidFill>
                <a:srgbClr val="262626"/>
              </a:solidFill>
              <a:cs typeface="Calibri"/>
            </a:endParaRPr>
          </a:p>
          <a:p>
            <a:r>
              <a:rPr lang="en-GB" sz="2200" i="1" dirty="0">
                <a:solidFill>
                  <a:srgbClr val="262626"/>
                </a:solidFill>
                <a:latin typeface="Calibri"/>
                <a:cs typeface="Calibri"/>
              </a:rPr>
              <a:t>"we're, potentially more equipped than, some of the academic advisors. Er I'm not saying that they don't do a great job, but, their, you know that's not their, when I say their specific role, they haven't had that clinical background"</a:t>
            </a:r>
            <a:r>
              <a:rPr lang="en-GB" sz="2200" dirty="0">
                <a:solidFill>
                  <a:srgbClr val="262626"/>
                </a:solidFill>
                <a:latin typeface="Calibri"/>
                <a:cs typeface="Calibri"/>
              </a:rPr>
              <a:t> (Participant 4) </a:t>
            </a:r>
            <a:endParaRPr lang="en-GB" sz="2200" dirty="0">
              <a:latin typeface="Calibri"/>
            </a:endParaRPr>
          </a:p>
          <a:p>
            <a:endParaRPr lang="en-GB" dirty="0">
              <a:solidFill>
                <a:srgbClr val="262626"/>
              </a:solidFill>
              <a:cs typeface="Calibri"/>
            </a:endParaRPr>
          </a:p>
          <a:p>
            <a:endParaRPr lang="en-GB" dirty="0">
              <a:cs typeface="Calibri"/>
            </a:endParaRPr>
          </a:p>
        </p:txBody>
      </p:sp>
      <p:sp>
        <p:nvSpPr>
          <p:cNvPr id="15" name="TextBox 14">
            <a:extLst>
              <a:ext uri="{FF2B5EF4-FFF2-40B4-BE49-F238E27FC236}">
                <a16:creationId xmlns:a16="http://schemas.microsoft.com/office/drawing/2014/main" id="{C7DD6167-2253-49C3-9596-99E51C1BD779}"/>
              </a:ext>
            </a:extLst>
          </p:cNvPr>
          <p:cNvSpPr txBox="1"/>
          <p:nvPr/>
        </p:nvSpPr>
        <p:spPr>
          <a:xfrm>
            <a:off x="497150" y="1741502"/>
            <a:ext cx="11185864" cy="461665"/>
          </a:xfrm>
          <a:prstGeom prst="rect">
            <a:avLst/>
          </a:prstGeom>
          <a:noFill/>
        </p:spPr>
        <p:txBody>
          <a:bodyPr wrap="square" rtlCol="0">
            <a:spAutoFit/>
          </a:bodyPr>
          <a:lstStyle/>
          <a:p>
            <a:r>
              <a:rPr lang="en-GB" sz="2400" b="1" dirty="0">
                <a:solidFill>
                  <a:srgbClr val="002060"/>
                </a:solidFill>
              </a:rPr>
              <a:t>Theme: The ‘how’ of supporting a student with psychosis</a:t>
            </a:r>
          </a:p>
        </p:txBody>
      </p:sp>
    </p:spTree>
    <p:extLst>
      <p:ext uri="{BB962C8B-B14F-4D97-AF65-F5344CB8AC3E}">
        <p14:creationId xmlns:p14="http://schemas.microsoft.com/office/powerpoint/2010/main" val="4083496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Users/olly/Desktop/Brand/University Logos/UoL - University Logo/CMYK/PNG/UoL - Logo - CMYK.png">
            <a:extLst>
              <a:ext uri="{FF2B5EF4-FFF2-40B4-BE49-F238E27FC236}">
                <a16:creationId xmlns:a16="http://schemas.microsoft.com/office/drawing/2014/main" id="{47FDAD17-E826-4BBC-99EF-7884C4913A85}"/>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31775" y="477838"/>
            <a:ext cx="2552700"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6C3A6B3A-19FC-4100-95D6-36554C5F5D0F}"/>
              </a:ext>
            </a:extLst>
          </p:cNvPr>
          <p:cNvSpPr txBox="1"/>
          <p:nvPr/>
        </p:nvSpPr>
        <p:spPr>
          <a:xfrm>
            <a:off x="497150" y="2464462"/>
            <a:ext cx="11185864" cy="3139321"/>
          </a:xfrm>
          <a:prstGeom prst="rect">
            <a:avLst/>
          </a:prstGeom>
          <a:noFill/>
        </p:spPr>
        <p:txBody>
          <a:bodyPr wrap="square" lIns="91440" tIns="45720" rIns="91440" bIns="45720" rtlCol="0" anchor="t">
            <a:spAutoFit/>
          </a:bodyPr>
          <a:lstStyle/>
          <a:p>
            <a:r>
              <a:rPr lang="en-GB" sz="2200" i="1" dirty="0">
                <a:latin typeface="Calibri"/>
                <a:cs typeface="Calibri"/>
              </a:rPr>
              <a:t>“I think as a staff team we didn't feel very well supported, we felt that actually this sort of conversation had been sort of done away from us as a staff team with student wellbeing and the student, erm, and </a:t>
            </a:r>
            <a:r>
              <a:rPr lang="en-GB" sz="2200" i="1" dirty="0" err="1">
                <a:latin typeface="Calibri"/>
                <a:cs typeface="Calibri"/>
              </a:rPr>
              <a:t>and</a:t>
            </a:r>
            <a:r>
              <a:rPr lang="en-GB" sz="2200" i="1" dirty="0">
                <a:latin typeface="Calibri"/>
                <a:cs typeface="Calibri"/>
              </a:rPr>
              <a:t> we weren't brought in to that so we sort of felt that perhaps we hadn't done, not that we hadn't done everything we could but that we hadn't influenced perhaps in the way that that would have been more positive, I think” </a:t>
            </a:r>
            <a:r>
              <a:rPr lang="en-GB" sz="2200" dirty="0">
                <a:latin typeface="Calibri"/>
                <a:cs typeface="Calibri"/>
              </a:rPr>
              <a:t>(Participant 1)</a:t>
            </a:r>
            <a:endParaRPr lang="en-GB" sz="2200" dirty="0">
              <a:cs typeface="Calibri"/>
            </a:endParaRPr>
          </a:p>
          <a:p>
            <a:endParaRPr lang="en-GB" sz="2200" dirty="0">
              <a:cs typeface="Calibri"/>
            </a:endParaRPr>
          </a:p>
          <a:p>
            <a:r>
              <a:rPr lang="en-GB" sz="2200" i="1" dirty="0">
                <a:latin typeface="Calibri"/>
                <a:cs typeface="Calibri"/>
              </a:rPr>
              <a:t>“He went, AWOL. Erm, and, eventually we managed to track him down again and he had been very unwell and obviously has no insight and therefore can't communicate with the University”  </a:t>
            </a:r>
            <a:r>
              <a:rPr lang="en-GB" sz="2200" dirty="0">
                <a:latin typeface="Calibri"/>
                <a:cs typeface="Calibri"/>
              </a:rPr>
              <a:t>(Participant 5)</a:t>
            </a:r>
            <a:endParaRPr lang="en-GB" sz="2200" dirty="0">
              <a:cs typeface="Calibri"/>
            </a:endParaRPr>
          </a:p>
        </p:txBody>
      </p:sp>
      <p:sp>
        <p:nvSpPr>
          <p:cNvPr id="15" name="TextBox 14">
            <a:extLst>
              <a:ext uri="{FF2B5EF4-FFF2-40B4-BE49-F238E27FC236}">
                <a16:creationId xmlns:a16="http://schemas.microsoft.com/office/drawing/2014/main" id="{C7DD6167-2253-49C3-9596-99E51C1BD779}"/>
              </a:ext>
            </a:extLst>
          </p:cNvPr>
          <p:cNvSpPr txBox="1"/>
          <p:nvPr/>
        </p:nvSpPr>
        <p:spPr>
          <a:xfrm>
            <a:off x="497150" y="1741502"/>
            <a:ext cx="11185864" cy="461665"/>
          </a:xfrm>
          <a:prstGeom prst="rect">
            <a:avLst/>
          </a:prstGeom>
          <a:noFill/>
        </p:spPr>
        <p:txBody>
          <a:bodyPr wrap="square" rtlCol="0">
            <a:spAutoFit/>
          </a:bodyPr>
          <a:lstStyle/>
          <a:p>
            <a:r>
              <a:rPr lang="en-GB" sz="2400" b="1" dirty="0">
                <a:solidFill>
                  <a:srgbClr val="002060"/>
                </a:solidFill>
              </a:rPr>
              <a:t>Theme: The challenges of supporting a student with psychosis</a:t>
            </a:r>
          </a:p>
        </p:txBody>
      </p:sp>
    </p:spTree>
    <p:extLst>
      <p:ext uri="{BB962C8B-B14F-4D97-AF65-F5344CB8AC3E}">
        <p14:creationId xmlns:p14="http://schemas.microsoft.com/office/powerpoint/2010/main" val="1376453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Users/olly/Desktop/Brand/University Logos/UoL - University Logo/CMYK/PNG/UoL - Logo - CMYK.png">
            <a:extLst>
              <a:ext uri="{FF2B5EF4-FFF2-40B4-BE49-F238E27FC236}">
                <a16:creationId xmlns:a16="http://schemas.microsoft.com/office/drawing/2014/main" id="{47FDAD17-E826-4BBC-99EF-7884C4913A85}"/>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31775" y="477838"/>
            <a:ext cx="2552700"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6C3A6B3A-19FC-4100-95D6-36554C5F5D0F}"/>
              </a:ext>
            </a:extLst>
          </p:cNvPr>
          <p:cNvSpPr txBox="1"/>
          <p:nvPr/>
        </p:nvSpPr>
        <p:spPr>
          <a:xfrm>
            <a:off x="497150" y="2901342"/>
            <a:ext cx="11185864" cy="2123658"/>
          </a:xfrm>
          <a:prstGeom prst="rect">
            <a:avLst/>
          </a:prstGeom>
          <a:noFill/>
        </p:spPr>
        <p:txBody>
          <a:bodyPr wrap="square" lIns="91440" tIns="45720" rIns="91440" bIns="45720" rtlCol="0" anchor="t">
            <a:spAutoFit/>
          </a:bodyPr>
          <a:lstStyle/>
          <a:p>
            <a:r>
              <a:rPr lang="en-GB" sz="2200" i="1" dirty="0">
                <a:latin typeface="Calibri"/>
                <a:cs typeface="Calibri"/>
              </a:rPr>
              <a:t>“But as a, academic advisor it is very much you, you hand that on, that responsibility on, to the student wellbeing service, which can feel quite strange, when you've, been on the other side as a clinician"</a:t>
            </a:r>
            <a:r>
              <a:rPr lang="en-GB" sz="2200" dirty="0">
                <a:latin typeface="Calibri"/>
                <a:cs typeface="Calibri"/>
              </a:rPr>
              <a:t> (Participant 2)</a:t>
            </a:r>
          </a:p>
          <a:p>
            <a:endParaRPr lang="en-GB" sz="2200" dirty="0">
              <a:cs typeface="Calibri"/>
            </a:endParaRPr>
          </a:p>
          <a:p>
            <a:r>
              <a:rPr lang="en-GB" sz="2200" i="1" dirty="0">
                <a:latin typeface="Calibri"/>
                <a:cs typeface="Calibri"/>
              </a:rPr>
              <a:t>"It's not just us all the time in our, mega hectic, overworked (laugh) like, I just feel like I'm running, I feel like I drop things"</a:t>
            </a:r>
            <a:r>
              <a:rPr lang="en-GB" sz="2200" dirty="0">
                <a:latin typeface="Calibri"/>
                <a:cs typeface="Calibri"/>
              </a:rPr>
              <a:t> (Participant 8)</a:t>
            </a:r>
            <a:endParaRPr lang="en-GB" sz="2200" dirty="0">
              <a:cs typeface="Calibri"/>
            </a:endParaRPr>
          </a:p>
        </p:txBody>
      </p:sp>
      <p:sp>
        <p:nvSpPr>
          <p:cNvPr id="15" name="TextBox 14">
            <a:extLst>
              <a:ext uri="{FF2B5EF4-FFF2-40B4-BE49-F238E27FC236}">
                <a16:creationId xmlns:a16="http://schemas.microsoft.com/office/drawing/2014/main" id="{C7DD6167-2253-49C3-9596-99E51C1BD779}"/>
              </a:ext>
            </a:extLst>
          </p:cNvPr>
          <p:cNvSpPr txBox="1"/>
          <p:nvPr/>
        </p:nvSpPr>
        <p:spPr>
          <a:xfrm>
            <a:off x="497150" y="1741502"/>
            <a:ext cx="11185864" cy="461665"/>
          </a:xfrm>
          <a:prstGeom prst="rect">
            <a:avLst/>
          </a:prstGeom>
          <a:noFill/>
        </p:spPr>
        <p:txBody>
          <a:bodyPr wrap="square" rtlCol="0">
            <a:spAutoFit/>
          </a:bodyPr>
          <a:lstStyle/>
          <a:p>
            <a:r>
              <a:rPr lang="en-GB" sz="2400" b="1" dirty="0">
                <a:solidFill>
                  <a:srgbClr val="002060"/>
                </a:solidFill>
              </a:rPr>
              <a:t>Theme: Mechanisms of support</a:t>
            </a:r>
          </a:p>
        </p:txBody>
      </p:sp>
    </p:spTree>
    <p:extLst>
      <p:ext uri="{BB962C8B-B14F-4D97-AF65-F5344CB8AC3E}">
        <p14:creationId xmlns:p14="http://schemas.microsoft.com/office/powerpoint/2010/main" val="1915653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Users/olly/Desktop/Brand/University Logos/UoL - University Logo/CMYK/PNG/UoL - Logo - CMYK.png">
            <a:extLst>
              <a:ext uri="{FF2B5EF4-FFF2-40B4-BE49-F238E27FC236}">
                <a16:creationId xmlns:a16="http://schemas.microsoft.com/office/drawing/2014/main" id="{47FDAD17-E826-4BBC-99EF-7884C4913A85}"/>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31775" y="477838"/>
            <a:ext cx="2552700"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6C3A6B3A-19FC-4100-95D6-36554C5F5D0F}"/>
              </a:ext>
            </a:extLst>
          </p:cNvPr>
          <p:cNvSpPr txBox="1"/>
          <p:nvPr/>
        </p:nvSpPr>
        <p:spPr>
          <a:xfrm>
            <a:off x="497150" y="2464462"/>
            <a:ext cx="11185864" cy="4093428"/>
          </a:xfrm>
          <a:prstGeom prst="rect">
            <a:avLst/>
          </a:prstGeom>
          <a:noFill/>
        </p:spPr>
        <p:txBody>
          <a:bodyPr wrap="square" lIns="91440" tIns="45720" rIns="91440" bIns="45720" rtlCol="0" anchor="t">
            <a:spAutoFit/>
          </a:bodyPr>
          <a:lstStyle/>
          <a:p>
            <a:pPr marL="285750" indent="-285750">
              <a:buFont typeface="Arial"/>
              <a:buChar char="•"/>
            </a:pPr>
            <a:r>
              <a:rPr lang="en-GB" sz="2200" dirty="0">
                <a:latin typeface="Calibri"/>
                <a:cs typeface="Calibri"/>
              </a:rPr>
              <a:t>A lack of role clarity as an academic advisor impacts on the ability to maintain the boundaries of the role and offer appropriate support</a:t>
            </a:r>
          </a:p>
          <a:p>
            <a:pPr marL="285750" indent="-285750">
              <a:buFont typeface="Arial"/>
              <a:buChar char="•"/>
            </a:pPr>
            <a:endParaRPr lang="en-GB" sz="2200" dirty="0">
              <a:latin typeface="Calibri"/>
              <a:cs typeface="Calibri"/>
            </a:endParaRPr>
          </a:p>
          <a:p>
            <a:pPr marL="285750" indent="-285750">
              <a:buFont typeface="Arial"/>
              <a:buChar char="•"/>
            </a:pPr>
            <a:r>
              <a:rPr lang="en-GB" sz="2200" dirty="0">
                <a:latin typeface="Calibri"/>
                <a:cs typeface="Calibri"/>
              </a:rPr>
              <a:t>Challenges are evident in relation to the boundaries of the academic adviser and professional role and registration.</a:t>
            </a:r>
          </a:p>
          <a:p>
            <a:endParaRPr lang="en-GB" sz="2200" dirty="0">
              <a:latin typeface="Calibri"/>
              <a:cs typeface="Calibri"/>
            </a:endParaRPr>
          </a:p>
          <a:p>
            <a:pPr marL="285750" indent="-285750">
              <a:buFont typeface="Arial"/>
              <a:buChar char="•"/>
            </a:pPr>
            <a:r>
              <a:rPr lang="en-GB" sz="2200" dirty="0">
                <a:latin typeface="Calibri"/>
                <a:cs typeface="Calibri"/>
              </a:rPr>
              <a:t>There is an overall lack of training in relation to supporting students experiencing psychosis and broader mental health difficulties</a:t>
            </a:r>
          </a:p>
          <a:p>
            <a:endParaRPr lang="en-GB" sz="2200" dirty="0">
              <a:latin typeface="Calibri"/>
              <a:cs typeface="Calibri"/>
            </a:endParaRPr>
          </a:p>
          <a:p>
            <a:pPr marL="285750" indent="-285750">
              <a:buFont typeface="Arial"/>
              <a:buChar char="•"/>
            </a:pPr>
            <a:r>
              <a:rPr lang="en-GB" sz="2200" dirty="0">
                <a:latin typeface="Calibri"/>
                <a:cs typeface="Calibri"/>
              </a:rPr>
              <a:t>Academics noted a contrast to the supervision that would be available in clinical practice creating increased reliance on peer support</a:t>
            </a:r>
          </a:p>
          <a:p>
            <a:pPr marL="285750" indent="-285750">
              <a:buFont typeface="Arial"/>
              <a:buChar char="•"/>
            </a:pPr>
            <a:endParaRPr lang="en-GB" dirty="0">
              <a:cs typeface="Calibri"/>
            </a:endParaRPr>
          </a:p>
        </p:txBody>
      </p:sp>
      <p:sp>
        <p:nvSpPr>
          <p:cNvPr id="15" name="TextBox 14">
            <a:extLst>
              <a:ext uri="{FF2B5EF4-FFF2-40B4-BE49-F238E27FC236}">
                <a16:creationId xmlns:a16="http://schemas.microsoft.com/office/drawing/2014/main" id="{C7DD6167-2253-49C3-9596-99E51C1BD779}"/>
              </a:ext>
            </a:extLst>
          </p:cNvPr>
          <p:cNvSpPr txBox="1"/>
          <p:nvPr/>
        </p:nvSpPr>
        <p:spPr>
          <a:xfrm>
            <a:off x="497150" y="1741502"/>
            <a:ext cx="11185864" cy="461665"/>
          </a:xfrm>
          <a:prstGeom prst="rect">
            <a:avLst/>
          </a:prstGeom>
          <a:noFill/>
        </p:spPr>
        <p:txBody>
          <a:bodyPr wrap="square" rtlCol="0">
            <a:spAutoFit/>
          </a:bodyPr>
          <a:lstStyle/>
          <a:p>
            <a:r>
              <a:rPr lang="en-GB" sz="2400" b="1" dirty="0">
                <a:solidFill>
                  <a:srgbClr val="002060"/>
                </a:solidFill>
              </a:rPr>
              <a:t>Discussion</a:t>
            </a:r>
          </a:p>
        </p:txBody>
      </p:sp>
    </p:spTree>
    <p:extLst>
      <p:ext uri="{BB962C8B-B14F-4D97-AF65-F5344CB8AC3E}">
        <p14:creationId xmlns:p14="http://schemas.microsoft.com/office/powerpoint/2010/main" val="2718966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132CAF6E542F24C81FA91005B8E3536" ma:contentTypeVersion="7" ma:contentTypeDescription="Create a new document." ma:contentTypeScope="" ma:versionID="7a4b6e0d1e36c1f71cb4bfb35098df83">
  <xsd:schema xmlns:xsd="http://www.w3.org/2001/XMLSchema" xmlns:xs="http://www.w3.org/2001/XMLSchema" xmlns:p="http://schemas.microsoft.com/office/2006/metadata/properties" xmlns:ns2="9fd3df63-af0f-4a89-bbaf-5fb920436bf8" xmlns:ns3="f8e51cdc-cc22-4ba6-a893-ac0651609322" targetNamespace="http://schemas.microsoft.com/office/2006/metadata/properties" ma:root="true" ma:fieldsID="ec1465fc92ef116e28f1d86f598743bc" ns2:_="" ns3:_="">
    <xsd:import namespace="9fd3df63-af0f-4a89-bbaf-5fb920436bf8"/>
    <xsd:import namespace="f8e51cdc-cc22-4ba6-a893-ac065160932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d3df63-af0f-4a89-bbaf-5fb920436b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8e51cdc-cc22-4ba6-a893-ac065160932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796604-D0FA-43AB-A8F5-E4858C7D4A67}">
  <ds:schemaRefs>
    <ds:schemaRef ds:uri="http://schemas.microsoft.com/sharepoint/v3/contenttype/forms"/>
  </ds:schemaRefs>
</ds:datastoreItem>
</file>

<file path=customXml/itemProps2.xml><?xml version="1.0" encoding="utf-8"?>
<ds:datastoreItem xmlns:ds="http://schemas.openxmlformats.org/officeDocument/2006/customXml" ds:itemID="{D44CA1D3-DB4D-47BE-8FCB-4590114CDDB3}">
  <ds:schemaRefs>
    <ds:schemaRef ds:uri="http://schemas.microsoft.com/office/infopath/2007/PartnerControls"/>
    <ds:schemaRef ds:uri="http://schemas.microsoft.com/office/2006/documentManagement/types"/>
    <ds:schemaRef ds:uri="http://purl.org/dc/elements/1.1/"/>
    <ds:schemaRef ds:uri="http://www.w3.org/XML/1998/namespace"/>
    <ds:schemaRef ds:uri="http://purl.org/dc/dcmitype/"/>
    <ds:schemaRef ds:uri="http://purl.org/dc/terms/"/>
    <ds:schemaRef ds:uri="9fd3df63-af0f-4a89-bbaf-5fb920436bf8"/>
    <ds:schemaRef ds:uri="http://schemas.openxmlformats.org/package/2006/metadata/core-properties"/>
    <ds:schemaRef ds:uri="f8e51cdc-cc22-4ba6-a893-ac0651609322"/>
    <ds:schemaRef ds:uri="http://schemas.microsoft.com/office/2006/metadata/properties"/>
  </ds:schemaRefs>
</ds:datastoreItem>
</file>

<file path=customXml/itemProps3.xml><?xml version="1.0" encoding="utf-8"?>
<ds:datastoreItem xmlns:ds="http://schemas.openxmlformats.org/officeDocument/2006/customXml" ds:itemID="{DD7F5845-1F24-4EE2-B174-402261F7C0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d3df63-af0f-4a89-bbaf-5fb920436bf8"/>
    <ds:schemaRef ds:uri="f8e51cdc-cc22-4ba6-a893-ac06516093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3272</TotalTime>
  <Words>1930</Words>
  <Application>Microsoft Office PowerPoint</Application>
  <PresentationFormat>Widescreen</PresentationFormat>
  <Paragraphs>140</Paragraphs>
  <Slides>13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Black</vt:lpstr>
      <vt:lpstr>Calibri</vt:lpstr>
      <vt:lpstr>Calibri Light</vt:lpstr>
      <vt:lpstr>Courier New</vt:lpstr>
      <vt:lpstr>Office Theme</vt:lpstr>
      <vt:lpstr>   Becky Matson Chris Edge Hannah Roberts  School of Health Sciences, University of Liverpool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Matson, Rebecca</cp:lastModifiedBy>
  <cp:revision>566</cp:revision>
  <dcterms:created xsi:type="dcterms:W3CDTF">2020-05-06T12:41:38Z</dcterms:created>
  <dcterms:modified xsi:type="dcterms:W3CDTF">2024-01-05T08:48:26Z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0x0101002132CAF6E542F24C81FA91005B8E3536</vt:lpwstr>
  </property>
</Properties>
</file>