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79" r:id="rId5"/>
    <p:sldId id="259" r:id="rId6"/>
    <p:sldId id="280" r:id="rId7"/>
    <p:sldId id="261" r:id="rId8"/>
    <p:sldId id="266" r:id="rId9"/>
    <p:sldId id="267" r:id="rId10"/>
    <p:sldId id="281" r:id="rId11"/>
    <p:sldId id="264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" y="1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E6FF-A91D-4B20-A3DC-8CEF8BA09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35FDE-6189-4B01-A246-55B65F92C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67895-A11F-4443-A148-A1E701457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CB3CB-D555-4A24-8E5B-2776A071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8B36B-4D8E-4D35-BB66-D43DD33B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23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83AF-BD28-456D-94C0-BBACC128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2AD7E-B5DE-45F8-9616-1DC496910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32B26-55AC-4CF7-866E-27D969AC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EEBE9-97B8-4692-94A8-B89ED735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2A42A-9945-415D-B636-3F7F0DE7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0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74D1C-5B13-425D-850C-1EE5D549B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A0AA8-E29C-4898-B176-E2078245D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D3845-F384-45DE-8888-8300CA32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8526B-11EE-45DF-9F92-2B554E8F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E59FC-5075-48A6-B429-052D5B81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81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D67C-E493-4B71-AD94-F919E536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C20B-0336-4A2F-AC0F-0EA59209C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FA44C-CE64-4826-B457-27B9454B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594FE-8F64-4E28-B01B-665598C4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44647-BAE6-4D94-B810-0BEEC1BC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58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7B75-85CF-4996-BCAF-96372D44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7ED8C-7EAC-40A1-992B-394D21F2A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D7FC9-BACB-4179-83B1-D2C8E9DD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EAEB5-8663-45C1-A6B4-57C1F21B9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4A53B-32A0-4010-B933-6A3B5D66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6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65FF-B0CC-4DC1-A77C-8B7E2B50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6088-E110-465F-9212-EDD5915C0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BB94E-F64B-4448-AFC9-471A3448E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E3F9-8EA0-4571-BAFC-C8DC7BDCD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3042E-98C1-40B3-8030-83FE2636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C2AB0-EAFA-4ED7-8DDF-034D9E20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5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AAE4-D0ED-4C47-9FCF-A1F885B6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3569E-AC18-439B-9A2F-A8D4DE97D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BB9C7-77C6-4429-9D6C-174233090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AB5F9-C28D-4917-A1DE-10F42786C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8E44A-D9CA-4451-8F02-52E0F1C99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2292F-7BDF-447A-A4DF-E0306A56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F44DC-3AF5-429E-949E-3D26EA30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9E468-63B4-47B0-B9FB-813BFED7F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97FEF-330A-4FD4-9477-C010B971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60544-B011-49B9-979D-0034183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E9F55-4C7C-4EF4-9CE4-4103AD20E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3C5A0-AA0B-4362-A2F4-937B2E54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51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80D14-BE0C-409B-B00F-3943B4B8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12BDD-C96D-4F4B-A1DC-A89DEEFE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16D6-846D-4B15-9A2B-F30DFD53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D215-F241-492A-800D-1541D5DE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520F5-AB47-4037-A39C-D8FC0E61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6B936-D20F-4C66-8F93-E8A9CF2CE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75E3B-797A-4147-AF23-3A346F79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CD5C2-1A9C-44C7-8281-747AFD10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5EA75-BEF2-4F16-A62E-D72A01C7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92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0F80-D133-4F30-907F-E4B4BD18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165CF-D46A-44E4-9DF9-68E53DD2F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A6006-E7C1-488B-B2F5-6D4580D2E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735F3-D370-45E4-80B4-1A469C5D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394B0-42D3-427E-BC53-4DA4DB88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688B6-9DD2-4EA6-9F21-FFEB448E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5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E5DFF-BE52-4FE7-8BEE-01275A71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3174C-915E-4ED0-A751-6D58F56C1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803B5-F6DC-4E73-BBD5-C38A28B2E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0E1A3-849A-443C-B9CC-837E9E6B1BAA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5D11-F454-4EB0-8493-BFC9F5059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6AC9A-0822-41A6-BF5B-46F115B02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5E897-6510-4953-83A2-DE49C272B3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2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slideLayout" Target="../slideLayouts/slideLayout6.xml"/><Relationship Id="rId26" Type="http://schemas.openxmlformats.org/officeDocument/2006/relationships/image" Target="../media/image28.png"/><Relationship Id="rId3" Type="http://schemas.microsoft.com/office/2007/relationships/media" Target="../media/media12.mp4"/><Relationship Id="rId21" Type="http://schemas.openxmlformats.org/officeDocument/2006/relationships/image" Target="../media/image30.png"/><Relationship Id="rId7" Type="http://schemas.microsoft.com/office/2007/relationships/media" Target="../media/media14.mp4"/><Relationship Id="rId12" Type="http://schemas.openxmlformats.org/officeDocument/2006/relationships/video" Target="../media/media16.mp4"/><Relationship Id="rId25" Type="http://schemas.openxmlformats.org/officeDocument/2006/relationships/image" Target="../media/image2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microsoft.com/office/2007/relationships/media" Target="../media/media16.mp4"/><Relationship Id="rId24" Type="http://schemas.openxmlformats.org/officeDocument/2006/relationships/image" Target="../media/image26.png"/><Relationship Id="rId5" Type="http://schemas.microsoft.com/office/2007/relationships/media" Target="../media/media13.mp4"/><Relationship Id="rId23" Type="http://schemas.openxmlformats.org/officeDocument/2006/relationships/image" Target="../media/image25.png"/><Relationship Id="rId10" Type="http://schemas.openxmlformats.org/officeDocument/2006/relationships/video" Target="../media/media15.mp4"/><Relationship Id="rId4" Type="http://schemas.openxmlformats.org/officeDocument/2006/relationships/video" Target="../media/media12.mp4"/><Relationship Id="rId9" Type="http://schemas.microsoft.com/office/2007/relationships/media" Target="../media/media15.mp4"/><Relationship Id="rId14" Type="http://schemas.openxmlformats.org/officeDocument/2006/relationships/image" Target="../media/image23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mp4"/><Relationship Id="rId7" Type="http://schemas.openxmlformats.org/officeDocument/2006/relationships/image" Target="../media/image33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8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8" Type="http://schemas.openxmlformats.org/officeDocument/2006/relationships/image" Target="../media/image20.png"/><Relationship Id="rId3" Type="http://schemas.microsoft.com/office/2007/relationships/media" Target="../media/media8.mp4"/><Relationship Id="rId7" Type="http://schemas.microsoft.com/office/2007/relationships/media" Target="../media/media10.mp4"/><Relationship Id="rId17" Type="http://schemas.openxmlformats.org/officeDocument/2006/relationships/image" Target="../media/image19.png"/><Relationship Id="rId2" Type="http://schemas.openxmlformats.org/officeDocument/2006/relationships/video" Target="../media/media7.mp4"/><Relationship Id="rId16" Type="http://schemas.openxmlformats.org/officeDocument/2006/relationships/image" Target="../media/image18.pn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5" Type="http://schemas.microsoft.com/office/2007/relationships/media" Target="../media/media9.mp4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video" Target="../media/media8.mp4"/><Relationship Id="rId9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AE4D-ADE2-4385-B51C-D0ECD6D72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779" y="1122363"/>
            <a:ext cx="11244648" cy="2387600"/>
          </a:xfrm>
        </p:spPr>
        <p:txBody>
          <a:bodyPr>
            <a:normAutofit/>
          </a:bodyPr>
          <a:lstStyle/>
          <a:p>
            <a:r>
              <a:rPr lang="en-GB" sz="4000" b="1" dirty="0"/>
              <a:t>Effect of gravity on the dispersion and wave localisation in gyroscopic elastic systems</a:t>
            </a:r>
            <a:br>
              <a:rPr lang="en-GB" sz="4000" b="1" dirty="0"/>
            </a:br>
            <a:br>
              <a:rPr lang="en-GB" sz="4000" dirty="0"/>
            </a:br>
            <a:r>
              <a:rPr lang="en-GB" sz="3600" dirty="0" err="1"/>
              <a:t>A.Kandiah</a:t>
            </a:r>
            <a:r>
              <a:rPr lang="en-GB" sz="3600" dirty="0"/>
              <a:t>, I.S. Jones, N.V. Movchan, A.B. Movchan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7AC4D-FA73-4678-A0C0-9DB7927AC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GB" dirty="0"/>
              <a:t>Supplementary data</a:t>
            </a:r>
          </a:p>
        </p:txBody>
      </p:sp>
    </p:spTree>
    <p:extLst>
      <p:ext uri="{BB962C8B-B14F-4D97-AF65-F5344CB8AC3E}">
        <p14:creationId xmlns:p14="http://schemas.microsoft.com/office/powerpoint/2010/main" val="572358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62000" y="125429"/>
                <a:ext cx="5334000" cy="620296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2000" y="125429"/>
                <a:ext cx="5334000" cy="620296"/>
              </a:xfr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3BC75D8-3E47-4932-8E72-C14F0C2B9C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7408" y="125429"/>
                <a:ext cx="5334000" cy="6202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13BC75D8-3E47-4932-8E72-C14F0C2B9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408" y="125429"/>
                <a:ext cx="5334000" cy="62029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1D5A74-EF05-4BFE-8A60-33DE01390A19}"/>
              </a:ext>
            </a:extLst>
          </p:cNvPr>
          <p:cNvCxnSpPr/>
          <p:nvPr/>
        </p:nvCxnSpPr>
        <p:spPr>
          <a:xfrm>
            <a:off x="6264675" y="0"/>
            <a:ext cx="0" cy="6858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figure20e">
            <a:hlinkClick r:id="" action="ppaction://media"/>
            <a:extLst>
              <a:ext uri="{FF2B5EF4-FFF2-40B4-BE49-F238E27FC236}">
                <a16:creationId xmlns:a16="http://schemas.microsoft.com/office/drawing/2014/main" id="{904EAB00-D93C-4D44-A2B5-8092ADEA4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2"/>
          <a:srcRect t="31396" b="31396"/>
          <a:stretch/>
        </p:blipFill>
        <p:spPr>
          <a:xfrm>
            <a:off x="762000" y="745725"/>
            <a:ext cx="5334000" cy="1491448"/>
          </a:xfrm>
          <a:prstGeom prst="rect">
            <a:avLst/>
          </a:prstGeom>
        </p:spPr>
      </p:pic>
      <p:pic>
        <p:nvPicPr>
          <p:cNvPr id="4" name="figure20f">
            <a:hlinkClick r:id="" action="ppaction://media"/>
            <a:extLst>
              <a:ext uri="{FF2B5EF4-FFF2-40B4-BE49-F238E27FC236}">
                <a16:creationId xmlns:a16="http://schemas.microsoft.com/office/drawing/2014/main" id="{CD2B7DCB-0C75-4415-80AC-02933A2F56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3"/>
          <a:srcRect t="31396" b="31396"/>
          <a:stretch/>
        </p:blipFill>
        <p:spPr>
          <a:xfrm>
            <a:off x="6447408" y="745725"/>
            <a:ext cx="5334000" cy="1491448"/>
          </a:xfrm>
          <a:prstGeom prst="rect">
            <a:avLst/>
          </a:prstGeom>
        </p:spPr>
      </p:pic>
      <p:pic>
        <p:nvPicPr>
          <p:cNvPr id="5" name="figure20g">
            <a:hlinkClick r:id="" action="ppaction://media"/>
            <a:extLst>
              <a:ext uri="{FF2B5EF4-FFF2-40B4-BE49-F238E27FC236}">
                <a16:creationId xmlns:a16="http://schemas.microsoft.com/office/drawing/2014/main" id="{AFE3CD3C-9F7B-4385-96DD-C5469743D4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4"/>
          <a:srcRect t="34054" b="34054"/>
          <a:stretch/>
        </p:blipFill>
        <p:spPr>
          <a:xfrm>
            <a:off x="747943" y="2618910"/>
            <a:ext cx="5334000" cy="1278386"/>
          </a:xfrm>
          <a:prstGeom prst="rect">
            <a:avLst/>
          </a:prstGeom>
        </p:spPr>
      </p:pic>
      <p:pic>
        <p:nvPicPr>
          <p:cNvPr id="6" name="figure20h">
            <a:hlinkClick r:id="" action="ppaction://media"/>
            <a:extLst>
              <a:ext uri="{FF2B5EF4-FFF2-40B4-BE49-F238E27FC236}">
                <a16:creationId xmlns:a16="http://schemas.microsoft.com/office/drawing/2014/main" id="{B0D94EEF-DB37-4AF7-834D-6C8EC7616B7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5"/>
          <a:srcRect t="34054" b="34054"/>
          <a:stretch/>
        </p:blipFill>
        <p:spPr>
          <a:xfrm>
            <a:off x="6447408" y="2618910"/>
            <a:ext cx="5334000" cy="1278385"/>
          </a:xfrm>
          <a:prstGeom prst="rect">
            <a:avLst/>
          </a:prstGeom>
        </p:spPr>
      </p:pic>
      <p:pic>
        <p:nvPicPr>
          <p:cNvPr id="7" name="figure20i">
            <a:hlinkClick r:id="" action="ppaction://media"/>
            <a:extLst>
              <a:ext uri="{FF2B5EF4-FFF2-40B4-BE49-F238E27FC236}">
                <a16:creationId xmlns:a16="http://schemas.microsoft.com/office/drawing/2014/main" id="{7416AC50-3B4C-4397-8EA1-4078B8B2E2C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6"/>
          <a:srcRect t="23342" b="27962"/>
          <a:stretch/>
        </p:blipFill>
        <p:spPr>
          <a:xfrm>
            <a:off x="747943" y="4279033"/>
            <a:ext cx="5334000" cy="1951948"/>
          </a:xfrm>
          <a:prstGeom prst="rect">
            <a:avLst/>
          </a:prstGeom>
        </p:spPr>
      </p:pic>
      <p:pic>
        <p:nvPicPr>
          <p:cNvPr id="16" name="figure20j">
            <a:hlinkClick r:id="" action="ppaction://media"/>
            <a:extLst>
              <a:ext uri="{FF2B5EF4-FFF2-40B4-BE49-F238E27FC236}">
                <a16:creationId xmlns:a16="http://schemas.microsoft.com/office/drawing/2014/main" id="{BFA4EA88-1BBB-4110-BD3E-5CF2D5BD16F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7"/>
          <a:srcRect t="22855" b="28449"/>
          <a:stretch/>
        </p:blipFill>
        <p:spPr>
          <a:xfrm>
            <a:off x="6447408" y="4279032"/>
            <a:ext cx="5334000" cy="19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46E7-AE2F-4E91-88AB-4A6022646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Figure 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443B6A-1907-419D-9971-7E2DB9CBCBFC}"/>
                  </a:ext>
                </a:extLst>
              </p:cNvPr>
              <p:cNvSpPr txBox="1"/>
              <p:nvPr/>
            </p:nvSpPr>
            <p:spPr>
              <a:xfrm>
                <a:off x="754602" y="3755254"/>
                <a:ext cx="105377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trajectories of an infinite chiral chain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=0.7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. (a)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GB" dirty="0"/>
                  <a:t>; (b)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11.56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−0.706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443B6A-1907-419D-9971-7E2DB9CBC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02" y="3755254"/>
                <a:ext cx="10537794" cy="646331"/>
              </a:xfrm>
              <a:prstGeom prst="rect">
                <a:avLst/>
              </a:prstGeom>
              <a:blipFill>
                <a:blip r:embed="rId2"/>
                <a:stretch>
                  <a:fillRect l="-521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321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E1F9-6302-4D63-903E-FA756161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58" y="5522674"/>
            <a:ext cx="5334000" cy="620296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Figure 23(a)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0243A-C14C-46FA-8E86-A1251965EF8A}"/>
              </a:ext>
            </a:extLst>
          </p:cNvPr>
          <p:cNvSpPr txBox="1">
            <a:spLocks/>
          </p:cNvSpPr>
          <p:nvPr/>
        </p:nvSpPr>
        <p:spPr>
          <a:xfrm>
            <a:off x="6296487" y="5522674"/>
            <a:ext cx="5334000" cy="620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Figure 23(b)  </a:t>
            </a:r>
          </a:p>
        </p:txBody>
      </p:sp>
      <p:pic>
        <p:nvPicPr>
          <p:cNvPr id="3" name="figure23a">
            <a:hlinkClick r:id="" action="ppaction://media"/>
            <a:extLst>
              <a:ext uri="{FF2B5EF4-FFF2-40B4-BE49-F238E27FC236}">
                <a16:creationId xmlns:a16="http://schemas.microsoft.com/office/drawing/2014/main" id="{0720B96F-93DA-48BC-AE77-5FB3F386BB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58" y="1021695"/>
            <a:ext cx="5334000" cy="40084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272DE3-EA7D-4F53-806C-247F028C4BF2}"/>
              </a:ext>
            </a:extLst>
          </p:cNvPr>
          <p:cNvSpPr/>
          <p:nvPr/>
        </p:nvSpPr>
        <p:spPr>
          <a:xfrm>
            <a:off x="3764132" y="2254930"/>
            <a:ext cx="470517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figure23b">
            <a:hlinkClick r:id="" action="ppaction://media"/>
            <a:extLst>
              <a:ext uri="{FF2B5EF4-FFF2-40B4-BE49-F238E27FC236}">
                <a16:creationId xmlns:a16="http://schemas.microsoft.com/office/drawing/2014/main" id="{CBE5E1CE-EF1E-4423-B1C8-0AB9F1CCE5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6487" y="1021696"/>
            <a:ext cx="5334000" cy="4008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8A938E-2A48-4FC8-A6AD-864446E85F92}"/>
              </a:ext>
            </a:extLst>
          </p:cNvPr>
          <p:cNvSpPr/>
          <p:nvPr/>
        </p:nvSpPr>
        <p:spPr>
          <a:xfrm>
            <a:off x="8963487" y="2254929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55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46E7-AE2F-4E91-88AB-4A6022646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Figure 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398C96-E102-41B4-A238-467490E6422D}"/>
                  </a:ext>
                </a:extLst>
              </p:cNvPr>
              <p:cNvSpPr txBox="1"/>
              <p:nvPr/>
            </p:nvSpPr>
            <p:spPr>
              <a:xfrm>
                <a:off x="754602" y="3755254"/>
                <a:ext cx="105377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circular trajectories of an infinite chiral chain for the wave number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 corresponding to standing waves; the ‘+’ mode is associated with </a:t>
                </a:r>
                <a:r>
                  <a:rPr lang="en-GB" dirty="0" err="1"/>
                  <a:t>counterclockwise</a:t>
                </a:r>
                <a:r>
                  <a:rPr lang="en-GB" dirty="0"/>
                  <a:t> motion of the nodal points and the ‘-’ mode is associated with the clockwise motion of the nodes.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9398C96-E102-41B4-A238-467490E64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02" y="3755254"/>
                <a:ext cx="10537794" cy="923330"/>
              </a:xfrm>
              <a:prstGeom prst="rect">
                <a:avLst/>
              </a:prstGeom>
              <a:blipFill>
                <a:blip r:embed="rId2"/>
                <a:stretch>
                  <a:fillRect l="-521" t="-3311" r="-868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4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63858" y="5309502"/>
                <a:ext cx="5334000" cy="62029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GB" sz="3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3600" dirty="0"/>
                  <a:t> mode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3858" y="5309502"/>
                <a:ext cx="5334000" cy="620296"/>
              </a:xfrm>
              <a:blipFill>
                <a:blip r:embed="rId6"/>
                <a:stretch>
                  <a:fillRect t="-21569" b="-34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Fig. 16(a) ">
            <a:hlinkClick r:id="" action="ppaction://media"/>
            <a:extLst>
              <a:ext uri="{FF2B5EF4-FFF2-40B4-BE49-F238E27FC236}">
                <a16:creationId xmlns:a16="http://schemas.microsoft.com/office/drawing/2014/main" id="{3362941E-2FF8-4852-A11D-89428B171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858" y="1238349"/>
            <a:ext cx="5334000" cy="4008438"/>
          </a:xfrm>
          <a:prstGeom prst="rect">
            <a:avLst/>
          </a:prstGeom>
        </p:spPr>
      </p:pic>
      <p:pic>
        <p:nvPicPr>
          <p:cNvPr id="5" name="Fig. 16(b) ">
            <a:hlinkClick r:id="" action="ppaction://media"/>
            <a:extLst>
              <a:ext uri="{FF2B5EF4-FFF2-40B4-BE49-F238E27FC236}">
                <a16:creationId xmlns:a16="http://schemas.microsoft.com/office/drawing/2014/main" id="{67701FB6-6887-48F7-900E-37D8945478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6920" y="1238350"/>
            <a:ext cx="5334000" cy="4008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AC5D1611-8774-476A-A143-307F4DE5D3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6920" y="5309502"/>
                <a:ext cx="5334000" cy="6202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600" dirty="0"/>
                  <a:t> mode 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AC5D1611-8774-476A-A143-307F4DE5D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920" y="5309502"/>
                <a:ext cx="5334000" cy="620296"/>
              </a:xfrm>
              <a:prstGeom prst="rect">
                <a:avLst/>
              </a:prstGeom>
              <a:blipFill>
                <a:blip r:embed="rId9"/>
                <a:stretch>
                  <a:fillRect t="-21569" b="-34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B4221C5-F44E-48B7-99A9-FD7E43505E29}"/>
              </a:ext>
            </a:extLst>
          </p:cNvPr>
          <p:cNvSpPr/>
          <p:nvPr/>
        </p:nvSpPr>
        <p:spPr>
          <a:xfrm>
            <a:off x="9241654" y="2352583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9D4CF9-8A21-40E9-ADE3-58019974BE80}"/>
              </a:ext>
            </a:extLst>
          </p:cNvPr>
          <p:cNvSpPr/>
          <p:nvPr/>
        </p:nvSpPr>
        <p:spPr>
          <a:xfrm>
            <a:off x="3481527" y="2352583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077E5D-68E8-48C7-9583-085618FA199A}"/>
              </a:ext>
            </a:extLst>
          </p:cNvPr>
          <p:cNvSpPr txBox="1">
            <a:spLocks/>
          </p:cNvSpPr>
          <p:nvPr/>
        </p:nvSpPr>
        <p:spPr>
          <a:xfrm>
            <a:off x="3224813" y="276548"/>
            <a:ext cx="5334000" cy="620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Figure 16</a:t>
            </a:r>
          </a:p>
        </p:txBody>
      </p:sp>
    </p:spTree>
    <p:extLst>
      <p:ext uri="{BB962C8B-B14F-4D97-AF65-F5344CB8AC3E}">
        <p14:creationId xmlns:p14="http://schemas.microsoft.com/office/powerpoint/2010/main" val="1971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46E7-AE2F-4E91-88AB-4A6022646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Figure 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DC9D2C-3792-4555-AE3E-C0C17E74EA59}"/>
                  </a:ext>
                </a:extLst>
              </p:cNvPr>
              <p:cNvSpPr txBox="1"/>
              <p:nvPr/>
            </p:nvSpPr>
            <p:spPr>
              <a:xfrm>
                <a:off x="754602" y="3755254"/>
                <a:ext cx="105377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elliptical trajectories for an infinite chiral chain for the case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(corresponding to standing waves); (a) the major axes of ellipses for the ‘+’ mode are aligned along the chain and (b) the major axes of ellipses for the ‘-’ mode are perpendicular to the chain. The arrows show the direction of motion of the nodal points around the ellipses (</a:t>
                </a:r>
                <a:r>
                  <a:rPr lang="en-GB" dirty="0" err="1"/>
                  <a:t>counterclockwise</a:t>
                </a:r>
                <a:r>
                  <a:rPr lang="en-GB" dirty="0"/>
                  <a:t> motion for the ‘+’ mode and clockwise motion for the ‘-’ mode).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DC9D2C-3792-4555-AE3E-C0C17E74E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02" y="3755254"/>
                <a:ext cx="10537794" cy="1200329"/>
              </a:xfrm>
              <a:prstGeom prst="rect">
                <a:avLst/>
              </a:prstGeom>
              <a:blipFill>
                <a:blip r:embed="rId2"/>
                <a:stretch>
                  <a:fillRect l="-521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24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4878" y="5305190"/>
                <a:ext cx="5334000" cy="62029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GB" sz="3600" dirty="0"/>
                  <a:t>Figure 17(a) -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3600" dirty="0"/>
                  <a:t> mode 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4878" y="5305190"/>
                <a:ext cx="5334000" cy="620296"/>
              </a:xfrm>
              <a:blipFill>
                <a:blip r:embed="rId6"/>
                <a:stretch>
                  <a:fillRect t="-20588" b="-34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ig. 17(a) ">
            <a:hlinkClick r:id="" action="ppaction://media"/>
            <a:extLst>
              <a:ext uri="{FF2B5EF4-FFF2-40B4-BE49-F238E27FC236}">
                <a16:creationId xmlns:a16="http://schemas.microsoft.com/office/drawing/2014/main" id="{B7B951A0-1D83-4B86-A6E4-2EF618BD8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878" y="822786"/>
            <a:ext cx="5334000" cy="4008437"/>
          </a:xfrm>
          <a:prstGeom prst="rect">
            <a:avLst/>
          </a:prstGeom>
        </p:spPr>
      </p:pic>
      <p:pic>
        <p:nvPicPr>
          <p:cNvPr id="4" name="Fig. 17(b) ">
            <a:hlinkClick r:id="" action="ppaction://media"/>
            <a:extLst>
              <a:ext uri="{FF2B5EF4-FFF2-40B4-BE49-F238E27FC236}">
                <a16:creationId xmlns:a16="http://schemas.microsoft.com/office/drawing/2014/main" id="{020BCF19-8787-4622-B56E-F72B00F1F1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3122" y="822786"/>
            <a:ext cx="5334000" cy="4008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6C2A04F2-71B7-4A47-8ADE-0EF99D4B43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3122" y="5287076"/>
                <a:ext cx="5334000" cy="6202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600" dirty="0"/>
                  <a:t>Figure 17(b) -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3600" dirty="0"/>
                  <a:t> mode   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6C2A04F2-71B7-4A47-8ADE-0EF99D4B4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122" y="5287076"/>
                <a:ext cx="5334000" cy="620296"/>
              </a:xfrm>
              <a:prstGeom prst="rect">
                <a:avLst/>
              </a:prstGeom>
              <a:blipFill>
                <a:blip r:embed="rId9"/>
                <a:stretch>
                  <a:fillRect t="-20588" b="-34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A341B3E-0A8D-4800-BF41-F331A1E4B09B}"/>
              </a:ext>
            </a:extLst>
          </p:cNvPr>
          <p:cNvSpPr/>
          <p:nvPr/>
        </p:nvSpPr>
        <p:spPr>
          <a:xfrm>
            <a:off x="3533312" y="1935333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8E87B-6829-417F-B1E8-FBE2B6A246DA}"/>
              </a:ext>
            </a:extLst>
          </p:cNvPr>
          <p:cNvSpPr/>
          <p:nvPr/>
        </p:nvSpPr>
        <p:spPr>
          <a:xfrm>
            <a:off x="9330431" y="1935333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46E7-AE2F-4E91-88AB-4A6022646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Figure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7B1340-A045-45D7-A67E-142717A2F347}"/>
                  </a:ext>
                </a:extLst>
              </p:cNvPr>
              <p:cNvSpPr txBox="1"/>
              <p:nvPr/>
            </p:nvSpPr>
            <p:spPr>
              <a:xfrm>
                <a:off x="754602" y="3755254"/>
                <a:ext cx="105377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mode shapes for an infinite chiral chain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GB" dirty="0"/>
                  <a:t>; (a) the ‘+’ mode and (b) the ‘-’ mode. The arrows show the direction of motion of the nodal points around the ellipses (</a:t>
                </a:r>
                <a:r>
                  <a:rPr lang="en-GB" dirty="0" err="1"/>
                  <a:t>counterclockwise</a:t>
                </a:r>
                <a:r>
                  <a:rPr lang="en-GB" dirty="0"/>
                  <a:t> motion for the ‘+’ mode and clockwise motion for the ‘-’ mode).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7B1340-A045-45D7-A67E-142717A2F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02" y="3755254"/>
                <a:ext cx="10537794" cy="923330"/>
              </a:xfrm>
              <a:prstGeom prst="rect">
                <a:avLst/>
              </a:prstGeom>
              <a:blipFill>
                <a:blip r:embed="rId2"/>
                <a:stretch>
                  <a:fillRect l="-521" t="-3311" r="-926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99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. 18(a) ">
            <a:hlinkClick r:id="" action="ppaction://media"/>
            <a:extLst>
              <a:ext uri="{FF2B5EF4-FFF2-40B4-BE49-F238E27FC236}">
                <a16:creationId xmlns:a16="http://schemas.microsoft.com/office/drawing/2014/main" id="{F517F86B-A46F-4B93-B5BB-31C7D7045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534" y="1149465"/>
            <a:ext cx="5334000" cy="4008438"/>
          </a:xfrm>
          <a:prstGeom prst="rect">
            <a:avLst/>
          </a:prstGeom>
        </p:spPr>
      </p:pic>
      <p:pic>
        <p:nvPicPr>
          <p:cNvPr id="5" name="Fig. 18(b) ">
            <a:hlinkClick r:id="" action="ppaction://media"/>
            <a:extLst>
              <a:ext uri="{FF2B5EF4-FFF2-40B4-BE49-F238E27FC236}">
                <a16:creationId xmlns:a16="http://schemas.microsoft.com/office/drawing/2014/main" id="{0EB7F86E-0DA0-490A-85EB-1CD12507AB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6488" y="1149465"/>
            <a:ext cx="5334000" cy="4008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7DA80749-D2E8-459E-BB9F-696244110C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34878" y="5305190"/>
                <a:ext cx="5334000" cy="62029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GB" sz="3600" dirty="0"/>
                  <a:t>Figure 18(a) -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3600" dirty="0"/>
                  <a:t> mode   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7DA80749-D2E8-459E-BB9F-696244110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4878" y="5305190"/>
                <a:ext cx="5334000" cy="620296"/>
              </a:xfrm>
              <a:blipFill>
                <a:blip r:embed="rId8"/>
                <a:stretch>
                  <a:fillRect t="-20588" b="-34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1BEB7E2C-5925-44AB-81C5-042E7D239A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5305190"/>
                <a:ext cx="5334000" cy="6202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600" dirty="0"/>
                  <a:t>Figure 18(b) -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GB" sz="36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3600" dirty="0"/>
                  <a:t> mode   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1BEB7E2C-5925-44AB-81C5-042E7D239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05190"/>
                <a:ext cx="5334000" cy="620296"/>
              </a:xfrm>
              <a:prstGeom prst="rect">
                <a:avLst/>
              </a:prstGeom>
              <a:blipFill>
                <a:blip r:embed="rId9"/>
                <a:stretch>
                  <a:fillRect t="-20588" b="-34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48D8049-02F8-4EE5-B47A-93C7C2A114F8}"/>
              </a:ext>
            </a:extLst>
          </p:cNvPr>
          <p:cNvSpPr/>
          <p:nvPr/>
        </p:nvSpPr>
        <p:spPr>
          <a:xfrm>
            <a:off x="9294920" y="2263807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E1ACA2-D24C-41B2-A6A9-16242A7E86CA}"/>
              </a:ext>
            </a:extLst>
          </p:cNvPr>
          <p:cNvSpPr/>
          <p:nvPr/>
        </p:nvSpPr>
        <p:spPr>
          <a:xfrm>
            <a:off x="3612103" y="2263807"/>
            <a:ext cx="790113" cy="1864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39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46E7-AE2F-4E91-88AB-4A6022646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Figure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1A42BA-FD06-4E5A-9700-FD565E7EEAE9}"/>
                  </a:ext>
                </a:extLst>
              </p:cNvPr>
              <p:cNvSpPr txBox="1"/>
              <p:nvPr/>
            </p:nvSpPr>
            <p:spPr>
              <a:xfrm>
                <a:off x="754602" y="3755254"/>
                <a:ext cx="105377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Elliptical trajectories for a chiral chain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=0.4</m:t>
                    </m:r>
                  </m:oMath>
                </a14:m>
                <a:r>
                  <a:rPr lang="en-GB" dirty="0"/>
                  <a:t> and a range of values of the forcing frequencies associated with the dispersion regions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dirty="0"/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1A42BA-FD06-4E5A-9700-FD565E7EE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02" y="3755254"/>
                <a:ext cx="10537794" cy="646331"/>
              </a:xfrm>
              <a:prstGeom prst="rect">
                <a:avLst/>
              </a:prstGeom>
              <a:blipFill>
                <a:blip r:embed="rId2"/>
                <a:stretch>
                  <a:fillRect l="-521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263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08247" y="116549"/>
                <a:ext cx="5334000" cy="620296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CA5E1F9-6302-4D63-903E-FA7561615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8247" y="116549"/>
                <a:ext cx="5334000" cy="620296"/>
              </a:xfr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AFEC1214-9573-489E-9A9E-D6B4814F7C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9753" y="116549"/>
                <a:ext cx="5334000" cy="62029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360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AFEC1214-9573-489E-9A9E-D6B4814F7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53" y="116549"/>
                <a:ext cx="5334000" cy="62029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E8F996-0220-4078-8353-00FB12C77DBC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figure20a">
            <a:hlinkClick r:id="" action="ppaction://media"/>
            <a:extLst>
              <a:ext uri="{FF2B5EF4-FFF2-40B4-BE49-F238E27FC236}">
                <a16:creationId xmlns:a16="http://schemas.microsoft.com/office/drawing/2014/main" id="{0BCBFB4F-D784-4673-997C-EEE6EA795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t="22701" b="22595"/>
          <a:stretch/>
        </p:blipFill>
        <p:spPr>
          <a:xfrm>
            <a:off x="469777" y="736844"/>
            <a:ext cx="5334000" cy="2192785"/>
          </a:xfrm>
          <a:prstGeom prst="rect">
            <a:avLst/>
          </a:prstGeom>
        </p:spPr>
      </p:pic>
      <p:pic>
        <p:nvPicPr>
          <p:cNvPr id="11" name="figure20b">
            <a:hlinkClick r:id="" action="ppaction://media"/>
            <a:extLst>
              <a:ext uri="{FF2B5EF4-FFF2-40B4-BE49-F238E27FC236}">
                <a16:creationId xmlns:a16="http://schemas.microsoft.com/office/drawing/2014/main" id="{18EBF263-4979-4E72-9171-518A42C88B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7"/>
          <a:srcRect t="22873" b="22423"/>
          <a:stretch/>
        </p:blipFill>
        <p:spPr>
          <a:xfrm>
            <a:off x="6388225" y="736843"/>
            <a:ext cx="5334000" cy="2192786"/>
          </a:xfrm>
          <a:prstGeom prst="rect">
            <a:avLst/>
          </a:prstGeom>
        </p:spPr>
      </p:pic>
      <p:pic>
        <p:nvPicPr>
          <p:cNvPr id="13" name="figure20c">
            <a:hlinkClick r:id="" action="ppaction://media"/>
            <a:extLst>
              <a:ext uri="{FF2B5EF4-FFF2-40B4-BE49-F238E27FC236}">
                <a16:creationId xmlns:a16="http://schemas.microsoft.com/office/drawing/2014/main" id="{427CF16E-C469-4532-8B0F-764242BC71E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8"/>
          <a:srcRect t="24256" b="28016"/>
          <a:stretch/>
        </p:blipFill>
        <p:spPr>
          <a:xfrm>
            <a:off x="469775" y="3821839"/>
            <a:ext cx="5334000" cy="1913136"/>
          </a:xfrm>
          <a:prstGeom prst="rect">
            <a:avLst/>
          </a:prstGeom>
        </p:spPr>
      </p:pic>
      <p:pic>
        <p:nvPicPr>
          <p:cNvPr id="14" name="figure20d">
            <a:hlinkClick r:id="" action="ppaction://media"/>
            <a:extLst>
              <a:ext uri="{FF2B5EF4-FFF2-40B4-BE49-F238E27FC236}">
                <a16:creationId xmlns:a16="http://schemas.microsoft.com/office/drawing/2014/main" id="{4D045CC0-989A-4251-9A12-B51FE25C319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9"/>
          <a:srcRect t="24256" b="28016"/>
          <a:stretch/>
        </p:blipFill>
        <p:spPr>
          <a:xfrm>
            <a:off x="6388225" y="3821839"/>
            <a:ext cx="5334000" cy="19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375</Words>
  <Application>Microsoft Office PowerPoint</Application>
  <PresentationFormat>Widescreen</PresentationFormat>
  <Paragraphs>25</Paragraphs>
  <Slides>12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Effect of gravity on the dispersion and wave localisation in gyroscopic elastic systems  A.Kandiah, I.S. Jones, N.V. Movchan, A.B. Movchan</vt:lpstr>
      <vt:lpstr>Figure 16</vt:lpstr>
      <vt:lpstr> ω^+ mode </vt:lpstr>
      <vt:lpstr>Figure 17</vt:lpstr>
      <vt:lpstr>Figure 17(a) -  ω^+ mode   </vt:lpstr>
      <vt:lpstr>Figure 18</vt:lpstr>
      <vt:lpstr>Figure 18(a) -  ω^+ mode   </vt:lpstr>
      <vt:lpstr>Figure 20</vt:lpstr>
      <vt:lpstr>G=1</vt:lpstr>
      <vt:lpstr>G=1</vt:lpstr>
      <vt:lpstr>Figure 23</vt:lpstr>
      <vt:lpstr>Figure 23(a)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gravity on the dispersion and wave localisation in gyroscopic elastic systems</dc:title>
  <dc:creator>Kandiah, Alessio</dc:creator>
  <cp:lastModifiedBy>Movchan, Alexander</cp:lastModifiedBy>
  <cp:revision>53</cp:revision>
  <cp:lastPrinted>2022-08-18T13:11:10Z</cp:lastPrinted>
  <dcterms:created xsi:type="dcterms:W3CDTF">2022-08-17T18:22:07Z</dcterms:created>
  <dcterms:modified xsi:type="dcterms:W3CDTF">2022-10-22T09:53:37Z</dcterms:modified>
</cp:coreProperties>
</file>