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6" r:id="rId3"/>
  </p:sldMasterIdLst>
  <p:notesMasterIdLst>
    <p:notesMasterId r:id="rId30"/>
  </p:notesMasterIdLst>
  <p:sldIdLst>
    <p:sldId id="285" r:id="rId4"/>
    <p:sldId id="304" r:id="rId5"/>
    <p:sldId id="305" r:id="rId6"/>
    <p:sldId id="306" r:id="rId7"/>
    <p:sldId id="307" r:id="rId8"/>
    <p:sldId id="308" r:id="rId9"/>
    <p:sldId id="309" r:id="rId10"/>
    <p:sldId id="310" r:id="rId11"/>
    <p:sldId id="256" r:id="rId12"/>
    <p:sldId id="288" r:id="rId13"/>
    <p:sldId id="289" r:id="rId14"/>
    <p:sldId id="290" r:id="rId15"/>
    <p:sldId id="291" r:id="rId16"/>
    <p:sldId id="313" r:id="rId17"/>
    <p:sldId id="293" r:id="rId18"/>
    <p:sldId id="294" r:id="rId19"/>
    <p:sldId id="302" r:id="rId20"/>
    <p:sldId id="299" r:id="rId21"/>
    <p:sldId id="303" r:id="rId22"/>
    <p:sldId id="301" r:id="rId23"/>
    <p:sldId id="300" r:id="rId24"/>
    <p:sldId id="311" r:id="rId25"/>
    <p:sldId id="312" r:id="rId26"/>
    <p:sldId id="314" r:id="rId27"/>
    <p:sldId id="271"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10A86-C155-42C3-96D8-B72C7EB3140E}" type="datetimeFigureOut">
              <a:rPr lang="en-GB" smtClean="0"/>
              <a:t>16/02/2024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C4FD0-F99F-4319-B164-5D6E55432A98}" type="slidenum">
              <a:rPr lang="en-GB" smtClean="0"/>
              <a:t>‹#›</a:t>
            </a:fld>
            <a:endParaRPr lang="en-GB"/>
          </a:p>
        </p:txBody>
      </p:sp>
    </p:spTree>
    <p:extLst>
      <p:ext uri="{BB962C8B-B14F-4D97-AF65-F5344CB8AC3E}">
        <p14:creationId xmlns:p14="http://schemas.microsoft.com/office/powerpoint/2010/main" val="2903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Based at the heart of one of the UK’s most dynamic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cities, the University drives the city’s knowledge economy through close collaboration with fellow universities, industry and the NHS.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city’s research base alone is engaged in delivering £470 million of research activity per year alongside worldwide partners</a:t>
            </a:r>
            <a:r>
              <a:rPr lang="en-GB" sz="1200" kern="1200" baseline="0" dirty="0">
                <a:solidFill>
                  <a:schemeClr val="tx1"/>
                </a:solidFill>
                <a:effectLst/>
                <a:latin typeface="+mn-lt"/>
                <a:ea typeface="+mn-ea"/>
                <a:cs typeface="+mn-cs"/>
              </a:rPr>
              <a:t> and the University plays a </a:t>
            </a:r>
            <a:r>
              <a:rPr lang="en-GB" sz="1200" kern="1200" dirty="0">
                <a:solidFill>
                  <a:schemeClr val="tx1"/>
                </a:solidFill>
                <a:effectLst/>
                <a:latin typeface="+mn-lt"/>
                <a:ea typeface="+mn-ea"/>
                <a:cs typeface="+mn-cs"/>
              </a:rPr>
              <a:t>huge part in the city region’s economic development organisations, holding key positions in the Local Enterprise Partnership, the Mayor’s Knowledge Quarter Development Zone Board and Daresbury Science Park, to name just a few.</a:t>
            </a:r>
          </a:p>
          <a:p>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6662D-DF58-412E-AA0E-09D6979B0F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FC33-3BD9-493A-BCA0-C0F013F2C5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07F66A-CC75-438B-B952-4F5CCE6B8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9FAE71-B6FB-41F0-9FB6-CEFBF6FAE1CF}"/>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5" name="Footer Placeholder 4">
            <a:extLst>
              <a:ext uri="{FF2B5EF4-FFF2-40B4-BE49-F238E27FC236}">
                <a16:creationId xmlns:a16="http://schemas.microsoft.com/office/drawing/2014/main" id="{3F14F6DC-CBA8-4033-ABEF-FA212172AC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7A1066-5293-437A-AAF9-C24A1D22D64F}"/>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210895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C26B-3BDC-4E1E-80E9-FD5DCD6209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42063A-5A99-4FBD-93F6-4A06BD9456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F08ED1-C792-4FF2-AFC5-6DC6A6B67C79}"/>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5" name="Footer Placeholder 4">
            <a:extLst>
              <a:ext uri="{FF2B5EF4-FFF2-40B4-BE49-F238E27FC236}">
                <a16:creationId xmlns:a16="http://schemas.microsoft.com/office/drawing/2014/main" id="{512C34B3-E6E5-4447-87BE-7110F6D43C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4757C2-1B43-451B-99DD-C530A741D317}"/>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91082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11CA8-721C-477F-B1BD-AEDE2AE6A9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2C8CB-46DC-4B39-9014-4434C2ED8B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E8CCC2-AB30-46B7-99A7-1673829A3E17}"/>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5" name="Footer Placeholder 4">
            <a:extLst>
              <a:ext uri="{FF2B5EF4-FFF2-40B4-BE49-F238E27FC236}">
                <a16:creationId xmlns:a16="http://schemas.microsoft.com/office/drawing/2014/main" id="{82E91C84-F63B-4E01-B9A9-1EDB0D1222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20E179-042F-4722-9179-689DC3DABD08}"/>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3894844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01">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rcRect/>
          <a:stretch/>
        </p:blipFill>
        <p:spPr>
          <a:xfrm>
            <a:off x="8128000" y="0"/>
            <a:ext cx="4064000" cy="6829543"/>
          </a:xfrm>
          <a:prstGeom prst="rect">
            <a:avLst/>
          </a:prstGeom>
        </p:spPr>
      </p:pic>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807" y="1912776"/>
            <a:ext cx="4563360" cy="1282649"/>
          </a:xfrm>
          <a:ln w="22225">
            <a:solidFill>
              <a:schemeClr val="bg1"/>
            </a:solidFill>
            <a:miter lim="800000"/>
          </a:ln>
        </p:spPr>
        <p:txBody>
          <a:bodyPr lIns="216000" tIns="108000" rIns="180000" bIns="108000" anchor="t"/>
          <a:lstStyle>
            <a:lvl1pPr algn="l">
              <a:lnSpc>
                <a:spcPts val="3700"/>
              </a:lnSpc>
              <a:defRPr sz="3300" b="1" cap="all" spc="100" baseline="0">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2472612" y="3195425"/>
            <a:ext cx="4161972" cy="1282649"/>
          </a:xfrm>
          <a:ln w="22225">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5365102"/>
            <a:ext cx="5157787" cy="1188097"/>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Tree>
    <p:extLst>
      <p:ext uri="{BB962C8B-B14F-4D97-AF65-F5344CB8AC3E}">
        <p14:creationId xmlns:p14="http://schemas.microsoft.com/office/powerpoint/2010/main" val="1028278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3059751" y="1931438"/>
            <a:ext cx="4563360" cy="1282649"/>
          </a:xfrm>
          <a:ln w="22225">
            <a:solidFill>
              <a:schemeClr val="bg1"/>
            </a:solidFill>
            <a:miter lim="800000"/>
          </a:ln>
        </p:spPr>
        <p:txBody>
          <a:bodyPr lIns="216000" tIns="108000" rIns="180000" bIns="108000" anchor="t"/>
          <a:lstStyle>
            <a:lvl1pPr algn="l">
              <a:lnSpc>
                <a:spcPts val="3700"/>
              </a:lnSpc>
              <a:defRPr sz="3300" b="1" cap="all" spc="100" baseline="0">
                <a:solidFill>
                  <a:schemeClr val="bg1"/>
                </a:solidFill>
                <a:latin typeface="+mj-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965441" y="3214087"/>
            <a:ext cx="4161972" cy="1282649"/>
          </a:xfrm>
          <a:ln w="22225">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5365102"/>
            <a:ext cx="5157787" cy="1188097"/>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Tree>
    <p:extLst>
      <p:ext uri="{BB962C8B-B14F-4D97-AF65-F5344CB8AC3E}">
        <p14:creationId xmlns:p14="http://schemas.microsoft.com/office/powerpoint/2010/main" val="2633623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tretch>
            <a:fillRect/>
          </a:stretch>
        </p:blipFill>
        <p:spPr>
          <a:xfrm>
            <a:off x="8128000" y="12700"/>
            <a:ext cx="4064000" cy="6845300"/>
          </a:xfrm>
          <a:prstGeom prst="rect">
            <a:avLst/>
          </a:prstGeom>
        </p:spPr>
      </p:pic>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604658"/>
            <a:ext cx="5157787" cy="1948542"/>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577806" y="3633381"/>
            <a:ext cx="2556000" cy="653238"/>
          </a:xfrm>
          <a:prstGeom prst="rect">
            <a:avLst/>
          </a:prstGeom>
          <a:noFill/>
          <a:ln w="22225">
            <a:solidFill>
              <a:schemeClr val="bg1"/>
            </a:solidFill>
          </a:ln>
        </p:spPr>
        <p:txBody>
          <a:bodyPr wrap="square" lIns="216000" tIns="72000" rIns="180000" bIns="72000" rtlCol="0" anchor="ctr">
            <a:spAutoFit/>
          </a:bodyPr>
          <a:lstStyle/>
          <a:p>
            <a:r>
              <a:rPr lang="en-GB" sz="3300" b="1" cap="all" spc="100" baseline="0" dirty="0">
                <a:ln w="22225">
                  <a:noFill/>
                </a:ln>
                <a:solidFill>
                  <a:schemeClr val="bg1"/>
                </a:solidFill>
              </a:rPr>
              <a:t>CONTACT</a:t>
            </a:r>
          </a:p>
        </p:txBody>
      </p:sp>
    </p:spTree>
    <p:extLst>
      <p:ext uri="{BB962C8B-B14F-4D97-AF65-F5344CB8AC3E}">
        <p14:creationId xmlns:p14="http://schemas.microsoft.com/office/powerpoint/2010/main" val="74471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713514"/>
            <a:ext cx="5157787" cy="183968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4588760" y="3069000"/>
            <a:ext cx="3014480" cy="653238"/>
          </a:xfrm>
          <a:prstGeom prst="rect">
            <a:avLst/>
          </a:prstGeom>
          <a:noFill/>
          <a:ln w="22225">
            <a:solidFill>
              <a:schemeClr val="bg1"/>
            </a:solidFill>
          </a:ln>
        </p:spPr>
        <p:txBody>
          <a:bodyPr wrap="square" lIns="216000" tIns="72000" rIns="180000" bIns="72000" rtlCol="0" anchor="ctr">
            <a:spAutoFit/>
          </a:bodyPr>
          <a:lstStyle/>
          <a:p>
            <a:pPr algn="ctr"/>
            <a:r>
              <a:rPr lang="en-GB" sz="3300" b="1" cap="all" spc="100" baseline="0" dirty="0">
                <a:ln w="22225">
                  <a:noFill/>
                </a:ln>
                <a:solidFill>
                  <a:schemeClr val="bg1"/>
                </a:solidFill>
              </a:rPr>
              <a:t>Thank you</a:t>
            </a:r>
          </a:p>
        </p:txBody>
      </p:sp>
    </p:spTree>
    <p:extLst>
      <p:ext uri="{BB962C8B-B14F-4D97-AF65-F5344CB8AC3E}">
        <p14:creationId xmlns:p14="http://schemas.microsoft.com/office/powerpoint/2010/main" val="3708817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713514"/>
            <a:ext cx="5157787" cy="183968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3942098" y="3069000"/>
            <a:ext cx="4307805" cy="653238"/>
          </a:xfrm>
          <a:prstGeom prst="rect">
            <a:avLst/>
          </a:prstGeom>
          <a:noFill/>
          <a:ln w="22225">
            <a:solidFill>
              <a:schemeClr val="bg1"/>
            </a:solidFill>
          </a:ln>
        </p:spPr>
        <p:txBody>
          <a:bodyPr wrap="square" lIns="216000" tIns="72000" rIns="180000" bIns="72000" rtlCol="0" anchor="ctr">
            <a:spAutoFit/>
          </a:bodyPr>
          <a:lstStyle/>
          <a:p>
            <a:pPr algn="ctr"/>
            <a:r>
              <a:rPr lang="en-GB" sz="3300" b="1" cap="all" spc="100" baseline="0" dirty="0">
                <a:ln w="22225">
                  <a:noFill/>
                </a:ln>
                <a:solidFill>
                  <a:schemeClr val="bg1"/>
                </a:solidFill>
              </a:rPr>
              <a:t>Any Questions?</a:t>
            </a:r>
          </a:p>
        </p:txBody>
      </p:sp>
    </p:spTree>
    <p:extLst>
      <p:ext uri="{BB962C8B-B14F-4D97-AF65-F5344CB8AC3E}">
        <p14:creationId xmlns:p14="http://schemas.microsoft.com/office/powerpoint/2010/main" val="1945035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ection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dirty="0"/>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EE5D5D48-AF54-4B5D-9A7F-8441757D5C3E}"/>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952179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ection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dirty="0"/>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9DADA7D5-23C3-49D5-B11B-09CEB9257243}"/>
              </a:ext>
            </a:extLst>
          </p:cNvPr>
          <p:cNvSpPr txBox="1"/>
          <p:nvPr userDrawn="1"/>
        </p:nvSpPr>
        <p:spPr>
          <a:xfrm>
            <a:off x="482565" y="6318626"/>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520393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tion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dirty="0"/>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C30E4BBB-7F43-4FF8-993F-3EB4E5A5FA6B}"/>
              </a:ext>
            </a:extLst>
          </p:cNvPr>
          <p:cNvSpPr txBox="1"/>
          <p:nvPr userDrawn="1"/>
        </p:nvSpPr>
        <p:spPr>
          <a:xfrm>
            <a:off x="482565" y="6338946"/>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13470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D51C-1206-4740-9926-1D7EF42E12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5C124C-005D-4ADF-BB12-221BF67789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7C7113-817D-4C5F-A45D-B66DA3B40813}"/>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5" name="Footer Placeholder 4">
            <a:extLst>
              <a:ext uri="{FF2B5EF4-FFF2-40B4-BE49-F238E27FC236}">
                <a16:creationId xmlns:a16="http://schemas.microsoft.com/office/drawing/2014/main" id="{C4B2ED46-E05B-4216-B617-4F92F94CA6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A0A35E-58BB-4CDF-A983-32DAE9E63732}"/>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2982569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ection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dirty="0"/>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A9C75BD6-54EA-4FFE-83C1-2EBECCCECA5F}"/>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595456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dirty="0"/>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743F0913-868D-4D64-B41D-E11E9C5ECC97}"/>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843796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Quotatio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8D6641-C921-2A24-7F08-029C075216CD}"/>
              </a:ext>
            </a:extLst>
          </p:cNvPr>
          <p:cNvSpPr/>
          <p:nvPr userDrawn="1"/>
        </p:nvSpPr>
        <p:spPr>
          <a:xfrm>
            <a:off x="0" y="0"/>
            <a:ext cx="3691156" cy="6858000"/>
          </a:xfrm>
          <a:prstGeom prst="rect">
            <a:avLst/>
          </a:prstGeom>
          <a:gradFill flip="none" rotWithShape="1">
            <a:gsLst>
              <a:gs pos="4000">
                <a:schemeClr val="bg1">
                  <a:alpha val="0"/>
                </a:schemeClr>
              </a:gs>
              <a:gs pos="100000">
                <a:schemeClr val="tx1">
                  <a:lumMod val="75000"/>
                  <a:lumOff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2966145"/>
          </a:xfrm>
        </p:spPr>
        <p:txBody>
          <a:bodyPr anchor="t"/>
          <a:lstStyle>
            <a:lvl1pPr algn="l">
              <a:lnSpc>
                <a:spcPts val="2250"/>
              </a:lnSpc>
              <a:defRPr sz="2100" b="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D6E91F8-B756-40B8-8F43-DB8AFB668D90}"/>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019449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ation 3 images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4085692"/>
            <a:ext cx="2592001" cy="457732"/>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A8F4AE45-2D0E-4675-ADEE-CCDC0524D246}"/>
              </a:ext>
            </a:extLst>
          </p:cNvPr>
          <p:cNvSpPr txBox="1"/>
          <p:nvPr userDrawn="1"/>
        </p:nvSpPr>
        <p:spPr>
          <a:xfrm>
            <a:off x="482565" y="6246020"/>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21288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ation 3 images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5DA604D-190F-41C9-9756-478A6AA32F83}"/>
              </a:ext>
            </a:extLst>
          </p:cNvPr>
          <p:cNvSpPr txBox="1"/>
          <p:nvPr userDrawn="1"/>
        </p:nvSpPr>
        <p:spPr>
          <a:xfrm>
            <a:off x="482565" y="6270978"/>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22413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ation 3 images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DE8A4CAE-3830-42AE-AFEC-A89072BD42FC}"/>
              </a:ext>
            </a:extLst>
          </p:cNvPr>
          <p:cNvSpPr txBox="1"/>
          <p:nvPr userDrawn="1"/>
        </p:nvSpPr>
        <p:spPr>
          <a:xfrm>
            <a:off x="577146" y="613518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524230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ation 3 images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1E5D2365-58E0-42ED-82DF-56D2C4063714}"/>
              </a:ext>
            </a:extLst>
          </p:cNvPr>
          <p:cNvSpPr txBox="1"/>
          <p:nvPr userDrawn="1"/>
        </p:nvSpPr>
        <p:spPr>
          <a:xfrm>
            <a:off x="577144" y="610139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575170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3 images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6CB53C9C-20F2-430A-9A3B-E3A968275C7F}"/>
              </a:ext>
            </a:extLst>
          </p:cNvPr>
          <p:cNvSpPr txBox="1"/>
          <p:nvPr userDrawn="1"/>
        </p:nvSpPr>
        <p:spPr>
          <a:xfrm>
            <a:off x="577146" y="6164755"/>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297544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439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39C3-0CF5-4777-A268-7369419746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B9A085-8C0E-4C2B-9716-56F093BB7B6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6EF38EEB-64A2-4BCF-8B87-C16EEA888C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F20CF5-9D32-4E29-99DC-4B342D21E336}"/>
              </a:ext>
            </a:extLst>
          </p:cNvPr>
          <p:cNvSpPr>
            <a:spLocks noGrp="1"/>
          </p:cNvSpPr>
          <p:nvPr>
            <p:ph type="sldNum" sz="quarter" idx="12"/>
          </p:nvPr>
        </p:nvSpPr>
        <p:spPr/>
        <p:txBody>
          <a:bodyPr/>
          <a:lstStyle/>
          <a:p>
            <a:fld id="{2F2612B4-9F96-8A45-BCA4-65C2C2E56A56}" type="slidenum">
              <a:rPr lang="en-GB" smtClean="0"/>
              <a:pPr/>
              <a:t>‹#›</a:t>
            </a:fld>
            <a:endParaRPr lang="en-GB"/>
          </a:p>
        </p:txBody>
      </p:sp>
      <p:sp>
        <p:nvSpPr>
          <p:cNvPr id="7" name="Picture Placeholder 6">
            <a:extLst>
              <a:ext uri="{FF2B5EF4-FFF2-40B4-BE49-F238E27FC236}">
                <a16:creationId xmlns:a16="http://schemas.microsoft.com/office/drawing/2014/main" id="{01D75A78-CA7B-4842-AAC7-89680CE480C1}"/>
              </a:ext>
            </a:extLst>
          </p:cNvPr>
          <p:cNvSpPr>
            <a:spLocks noGrp="1"/>
          </p:cNvSpPr>
          <p:nvPr>
            <p:ph type="pic" sz="quarter" idx="13"/>
          </p:nvPr>
        </p:nvSpPr>
        <p:spPr>
          <a:xfrm>
            <a:off x="0" y="0"/>
            <a:ext cx="12192000" cy="6858000"/>
          </a:xfrm>
        </p:spPr>
        <p:txBody>
          <a:bodyPr/>
          <a:lstStyle/>
          <a:p>
            <a:endParaRPr lang="en-GB" dirty="0"/>
          </a:p>
        </p:txBody>
      </p:sp>
      <p:pic>
        <p:nvPicPr>
          <p:cNvPr id="9" name="Picture 8">
            <a:extLst>
              <a:ext uri="{FF2B5EF4-FFF2-40B4-BE49-F238E27FC236}">
                <a16:creationId xmlns:a16="http://schemas.microsoft.com/office/drawing/2014/main" id="{60CC16CB-6054-4517-8A80-4998C259EC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052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C605-673A-4869-89AB-1744F3897A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116728-4FD7-4203-8F70-042EFBBD7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CB362B-8851-4FD7-9EAC-6F48395443E7}"/>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5" name="Footer Placeholder 4">
            <a:extLst>
              <a:ext uri="{FF2B5EF4-FFF2-40B4-BE49-F238E27FC236}">
                <a16:creationId xmlns:a16="http://schemas.microsoft.com/office/drawing/2014/main" id="{CEFD10E3-9274-4CFC-9389-E99FA7A7A7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B1955-9341-4CCE-9185-1490A605C045}"/>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223793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Bricks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C467382C-65B3-4BF7-832E-402FCCB2ADD0}"/>
              </a:ext>
            </a:extLst>
          </p:cNvPr>
          <p:cNvSpPr txBox="1"/>
          <p:nvPr userDrawn="1"/>
        </p:nvSpPr>
        <p:spPr>
          <a:xfrm>
            <a:off x="482565" y="6083720"/>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620983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Bricks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D2E45054-B75E-4E3A-8169-8EA836403C88}"/>
              </a:ext>
            </a:extLst>
          </p:cNvPr>
          <p:cNvSpPr txBox="1"/>
          <p:nvPr userDrawn="1"/>
        </p:nvSpPr>
        <p:spPr>
          <a:xfrm>
            <a:off x="462384"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36123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Bricks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A2A22715-27D4-498B-B4A5-D12836256E49}"/>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10821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Bricks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932FDCD7-6FE3-49DD-8A91-C45C3A3B7881}"/>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82046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Bricks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TextBox 3">
            <a:extLst>
              <a:ext uri="{FF2B5EF4-FFF2-40B4-BE49-F238E27FC236}">
                <a16:creationId xmlns:a16="http://schemas.microsoft.com/office/drawing/2014/main" id="{876CBB3A-AC59-4E47-B30D-8E41A7E8514B}"/>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96588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Brick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TextBox 2">
            <a:extLst>
              <a:ext uri="{FF2B5EF4-FFF2-40B4-BE49-F238E27FC236}">
                <a16:creationId xmlns:a16="http://schemas.microsoft.com/office/drawing/2014/main" id="{600DCDE3-CF74-47A8-98C6-F02FD9DE4918}"/>
              </a:ext>
            </a:extLst>
          </p:cNvPr>
          <p:cNvSpPr txBox="1"/>
          <p:nvPr userDrawn="1"/>
        </p:nvSpPr>
        <p:spPr>
          <a:xfrm>
            <a:off x="586516" y="6063400"/>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136705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Brick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TextBox 2">
            <a:extLst>
              <a:ext uri="{FF2B5EF4-FFF2-40B4-BE49-F238E27FC236}">
                <a16:creationId xmlns:a16="http://schemas.microsoft.com/office/drawing/2014/main" id="{5CE45EA6-22B1-4982-8281-0E188C897577}"/>
              </a:ext>
            </a:extLst>
          </p:cNvPr>
          <p:cNvSpPr txBox="1"/>
          <p:nvPr userDrawn="1"/>
        </p:nvSpPr>
        <p:spPr>
          <a:xfrm>
            <a:off x="586516" y="602156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356364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Brick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TextBox 2">
            <a:extLst>
              <a:ext uri="{FF2B5EF4-FFF2-40B4-BE49-F238E27FC236}">
                <a16:creationId xmlns:a16="http://schemas.microsoft.com/office/drawing/2014/main" id="{8F4294F7-BD27-4CA6-866B-EE8A55939E87}"/>
              </a:ext>
            </a:extLst>
          </p:cNvPr>
          <p:cNvSpPr txBox="1"/>
          <p:nvPr userDrawn="1"/>
        </p:nvSpPr>
        <p:spPr>
          <a:xfrm>
            <a:off x="586516"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797310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Brick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770930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Brick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dirty="0"/>
          </a:p>
        </p:txBody>
      </p:sp>
      <p:sp>
        <p:nvSpPr>
          <p:cNvPr id="3" name="TextBox 2">
            <a:extLst>
              <a:ext uri="{FF2B5EF4-FFF2-40B4-BE49-F238E27FC236}">
                <a16:creationId xmlns:a16="http://schemas.microsoft.com/office/drawing/2014/main" id="{B10F021E-B2C2-45AD-BBC6-05CB1E6916A0}"/>
              </a:ext>
            </a:extLst>
          </p:cNvPr>
          <p:cNvSpPr txBox="1"/>
          <p:nvPr userDrawn="1"/>
        </p:nvSpPr>
        <p:spPr>
          <a:xfrm>
            <a:off x="586516" y="6030800"/>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4551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A068-B7A7-470F-8A48-6C130C8B4E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E4FB5E-A779-475F-8602-16885A877D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ACE27A-3AB7-46F5-930A-A763797EB5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A30751-F666-468A-A579-74FF32651B4F}"/>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6" name="Footer Placeholder 5">
            <a:extLst>
              <a:ext uri="{FF2B5EF4-FFF2-40B4-BE49-F238E27FC236}">
                <a16:creationId xmlns:a16="http://schemas.microsoft.com/office/drawing/2014/main" id="{F839A55C-B1E2-4FE1-B9FA-29C8769B60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A8848C-AB13-452B-B703-518420A6753C}"/>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1541128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a:t>
            </a:r>
            <a:r>
              <a:rPr lang="en-GB" dirty="0" err="1"/>
              <a:t>LIne</a:t>
            </a:r>
            <a:endParaRPr lang="en-GB" dirty="0"/>
          </a:p>
        </p:txBody>
      </p:sp>
      <p:sp>
        <p:nvSpPr>
          <p:cNvPr id="6" name="TextBox 5">
            <a:extLst>
              <a:ext uri="{FF2B5EF4-FFF2-40B4-BE49-F238E27FC236}">
                <a16:creationId xmlns:a16="http://schemas.microsoft.com/office/drawing/2014/main" id="{7774A5C8-A1C0-4D44-8A1B-D9591ED4D9E1}"/>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172413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a:t>
            </a:r>
            <a:r>
              <a:rPr lang="en-GB" dirty="0" err="1"/>
              <a:t>LIne</a:t>
            </a:r>
            <a:endParaRPr lang="en-GB" dirty="0"/>
          </a:p>
        </p:txBody>
      </p:sp>
      <p:sp>
        <p:nvSpPr>
          <p:cNvPr id="5" name="TextBox 4">
            <a:extLst>
              <a:ext uri="{FF2B5EF4-FFF2-40B4-BE49-F238E27FC236}">
                <a16:creationId xmlns:a16="http://schemas.microsoft.com/office/drawing/2014/main" id="{D6BB754C-D5D1-4AE6-9218-735EB112C9CE}"/>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771300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a:t>
            </a:r>
            <a:r>
              <a:rPr lang="en-GB" dirty="0" err="1"/>
              <a:t>LIne</a:t>
            </a:r>
            <a:endParaRPr lang="en-GB" dirty="0"/>
          </a:p>
        </p:txBody>
      </p:sp>
      <p:sp>
        <p:nvSpPr>
          <p:cNvPr id="6" name="TextBox 5">
            <a:extLst>
              <a:ext uri="{FF2B5EF4-FFF2-40B4-BE49-F238E27FC236}">
                <a16:creationId xmlns:a16="http://schemas.microsoft.com/office/drawing/2014/main" id="{345442CB-9970-40EE-AC32-57C5AD646EAE}"/>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85726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a:t>
            </a:r>
            <a:r>
              <a:rPr lang="en-GB" dirty="0" err="1"/>
              <a:t>LIne</a:t>
            </a:r>
            <a:endParaRPr lang="en-GB" dirty="0"/>
          </a:p>
        </p:txBody>
      </p:sp>
      <p:sp>
        <p:nvSpPr>
          <p:cNvPr id="7" name="TextBox 6">
            <a:extLst>
              <a:ext uri="{FF2B5EF4-FFF2-40B4-BE49-F238E27FC236}">
                <a16:creationId xmlns:a16="http://schemas.microsoft.com/office/drawing/2014/main" id="{2895BAF7-9903-4EFA-B4C2-E2C889A46CAC}"/>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01194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a:t>
            </a:r>
            <a:r>
              <a:rPr lang="en-GB" dirty="0" err="1"/>
              <a:t>LIne</a:t>
            </a:r>
            <a:endParaRPr lang="en-GB" dirty="0"/>
          </a:p>
        </p:txBody>
      </p:sp>
      <p:sp>
        <p:nvSpPr>
          <p:cNvPr id="15" name="TextBox 14">
            <a:extLst>
              <a:ext uri="{FF2B5EF4-FFF2-40B4-BE49-F238E27FC236}">
                <a16:creationId xmlns:a16="http://schemas.microsoft.com/office/drawing/2014/main" id="{EDCD64C1-5890-4254-BFEC-076E78265FB4}"/>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814167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a:t>
            </a:r>
            <a:r>
              <a:rPr lang="en-GB" dirty="0" err="1"/>
              <a:t>LIne</a:t>
            </a:r>
            <a:endParaRPr lang="en-GB" dirty="0"/>
          </a:p>
        </p:txBody>
      </p:sp>
    </p:spTree>
    <p:extLst>
      <p:ext uri="{BB962C8B-B14F-4D97-AF65-F5344CB8AC3E}">
        <p14:creationId xmlns:p14="http://schemas.microsoft.com/office/powerpoint/2010/main" val="1000378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A">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dirty="0"/>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4" name="TextBox 3">
            <a:extLst>
              <a:ext uri="{FF2B5EF4-FFF2-40B4-BE49-F238E27FC236}">
                <a16:creationId xmlns:a16="http://schemas.microsoft.com/office/drawing/2014/main" id="{A1C2CA7E-B6A2-4BF5-9FF4-4DFCBEC5D55B}"/>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31390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1E1B7F2F-C8DA-4225-AE8E-C9CBDCED47A6}"/>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526625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5" name="TextBox 4">
            <a:extLst>
              <a:ext uri="{FF2B5EF4-FFF2-40B4-BE49-F238E27FC236}">
                <a16:creationId xmlns:a16="http://schemas.microsoft.com/office/drawing/2014/main" id="{B9BB0C1F-D437-46A0-AC06-B4E3980F544C}"/>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15132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F05FD65E-7E91-4D4A-AE15-FAE4802BFB60}"/>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71474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CB51F-694A-4CC1-B201-DC7BAB3A73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57B979-E03B-4D59-923B-D0E6E7AE93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222265-2096-49A2-8CB5-7953B7BC4B4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270B64-73A2-4F4C-B619-174BB53E7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23D48D-5CCA-4816-808E-FB5FBC2832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374642-E5AB-436C-A3CD-412B384F001C}"/>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8" name="Footer Placeholder 7">
            <a:extLst>
              <a:ext uri="{FF2B5EF4-FFF2-40B4-BE49-F238E27FC236}">
                <a16:creationId xmlns:a16="http://schemas.microsoft.com/office/drawing/2014/main" id="{66698EAD-BAB2-4CD7-AABF-C591D04741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601378-8DCF-40E7-AA31-1F21C0C759F2}"/>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36478406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7" name="TextBox 6">
            <a:extLst>
              <a:ext uri="{FF2B5EF4-FFF2-40B4-BE49-F238E27FC236}">
                <a16:creationId xmlns:a16="http://schemas.microsoft.com/office/drawing/2014/main" id="{ACFC7F33-AD2C-4F31-8728-281CB213974C}"/>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088205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Tree>
    <p:extLst>
      <p:ext uri="{BB962C8B-B14F-4D97-AF65-F5344CB8AC3E}">
        <p14:creationId xmlns:p14="http://schemas.microsoft.com/office/powerpoint/2010/main" val="1289293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A">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9776822D-CB48-4122-8DA5-0B187C1FD255}"/>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93064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B">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4" name="TextBox 3">
            <a:extLst>
              <a:ext uri="{FF2B5EF4-FFF2-40B4-BE49-F238E27FC236}">
                <a16:creationId xmlns:a16="http://schemas.microsoft.com/office/drawing/2014/main" id="{190EA486-D815-4BA3-9DF1-DDEFA0780E28}"/>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586518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E9ADE961-31DB-4135-B3AC-B5A65742DD83}"/>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537693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5" name="TextBox 4">
            <a:extLst>
              <a:ext uri="{FF2B5EF4-FFF2-40B4-BE49-F238E27FC236}">
                <a16:creationId xmlns:a16="http://schemas.microsoft.com/office/drawing/2014/main" id="{948EDCC6-C0C3-419B-A0FD-DC2EC7CFDC11}"/>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786013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47A51D00-20CD-44BF-B373-0D2241E290BC}"/>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094712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7" name="TextBox 6">
            <a:extLst>
              <a:ext uri="{FF2B5EF4-FFF2-40B4-BE49-F238E27FC236}">
                <a16:creationId xmlns:a16="http://schemas.microsoft.com/office/drawing/2014/main" id="{733279EA-ACE9-44D4-B16E-1EEDD910150C}"/>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90436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15" name="TextBox 14">
            <a:extLst>
              <a:ext uri="{FF2B5EF4-FFF2-40B4-BE49-F238E27FC236}">
                <a16:creationId xmlns:a16="http://schemas.microsoft.com/office/drawing/2014/main" id="{AB7ED6C4-CAD5-4328-8368-F7D811B78D25}"/>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843423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B">
    <p:bg>
      <p:bgPr>
        <a:solidFill>
          <a:schemeClr val="accent3"/>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53B55EF7-A714-49A3-A0B8-F3DB825EC1A8}"/>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22023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EFFD-42D4-4646-9B18-9878FCBAB9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C6632A-CC10-4D39-A459-6A162FF59E4F}"/>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4" name="Footer Placeholder 3">
            <a:extLst>
              <a:ext uri="{FF2B5EF4-FFF2-40B4-BE49-F238E27FC236}">
                <a16:creationId xmlns:a16="http://schemas.microsoft.com/office/drawing/2014/main" id="{FC9713E8-B0C8-4A98-AC66-26EF1BC675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23305E-EACC-4543-8C28-0BD28976D43B}"/>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3708074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C">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4" name="TextBox 3">
            <a:extLst>
              <a:ext uri="{FF2B5EF4-FFF2-40B4-BE49-F238E27FC236}">
                <a16:creationId xmlns:a16="http://schemas.microsoft.com/office/drawing/2014/main" id="{89B13A90-09D7-45B6-9682-E041325AF854}"/>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888818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Image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FB62B5C7-8471-4DAF-A115-4DF78899FCBB}"/>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896209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5" name="TextBox 4">
            <a:extLst>
              <a:ext uri="{FF2B5EF4-FFF2-40B4-BE49-F238E27FC236}">
                <a16:creationId xmlns:a16="http://schemas.microsoft.com/office/drawing/2014/main" id="{B991B2D2-1C9A-4B15-A2C7-E0EE6AB90CCB}"/>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61136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68D081E4-BE55-4FE2-9FBF-2770626F85EA}"/>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390026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7" name="TextBox 6">
            <a:extLst>
              <a:ext uri="{FF2B5EF4-FFF2-40B4-BE49-F238E27FC236}">
                <a16:creationId xmlns:a16="http://schemas.microsoft.com/office/drawing/2014/main" id="{B3CD66DF-FB7A-4586-89F3-1F4D0A6F2EB1}"/>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769613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15" name="TextBox 14">
            <a:extLst>
              <a:ext uri="{FF2B5EF4-FFF2-40B4-BE49-F238E27FC236}">
                <a16:creationId xmlns:a16="http://schemas.microsoft.com/office/drawing/2014/main" id="{493318B3-C2C8-4984-B7A7-3C3A297A1DB7}"/>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12408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C">
    <p:bg>
      <p:bgPr>
        <a:solidFill>
          <a:schemeClr val="accent5"/>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C0C40A88-5DF7-48DF-8465-5EFFE64E920C}"/>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041985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D">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Tree>
    <p:extLst>
      <p:ext uri="{BB962C8B-B14F-4D97-AF65-F5344CB8AC3E}">
        <p14:creationId xmlns:p14="http://schemas.microsoft.com/office/powerpoint/2010/main" val="230234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nd Image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1DEC23CA-8114-42BC-8B4B-52721F53ABE8}"/>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09753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5" name="TextBox 4">
            <a:extLst>
              <a:ext uri="{FF2B5EF4-FFF2-40B4-BE49-F238E27FC236}">
                <a16:creationId xmlns:a16="http://schemas.microsoft.com/office/drawing/2014/main" id="{B4E991B1-2DDB-45F9-9FF6-2B5683CCE3D9}"/>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05826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841FE-2C9E-405F-832F-C4C1727902B3}"/>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3" name="Footer Placeholder 2">
            <a:extLst>
              <a:ext uri="{FF2B5EF4-FFF2-40B4-BE49-F238E27FC236}">
                <a16:creationId xmlns:a16="http://schemas.microsoft.com/office/drawing/2014/main" id="{84ECCC91-36A7-40DF-B466-6C83C085F0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D4FF93-7786-4A43-970B-20A0CCF5889C}"/>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2159949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Tree>
    <p:extLst>
      <p:ext uri="{BB962C8B-B14F-4D97-AF65-F5344CB8AC3E}">
        <p14:creationId xmlns:p14="http://schemas.microsoft.com/office/powerpoint/2010/main" val="2095629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Tree>
    <p:extLst>
      <p:ext uri="{BB962C8B-B14F-4D97-AF65-F5344CB8AC3E}">
        <p14:creationId xmlns:p14="http://schemas.microsoft.com/office/powerpoint/2010/main" val="3462057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15" name="TextBox 14">
            <a:extLst>
              <a:ext uri="{FF2B5EF4-FFF2-40B4-BE49-F238E27FC236}">
                <a16:creationId xmlns:a16="http://schemas.microsoft.com/office/drawing/2014/main" id="{9EF2D23F-5AD6-4DCF-A609-C4D76B4F538F}"/>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971441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E">
    <p:bg>
      <p:bgPr>
        <a:solidFill>
          <a:schemeClr val="accent6"/>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6" name="TextBox 5">
            <a:extLst>
              <a:ext uri="{FF2B5EF4-FFF2-40B4-BE49-F238E27FC236}">
                <a16:creationId xmlns:a16="http://schemas.microsoft.com/office/drawing/2014/main" id="{7C7D1DAF-A9AC-4868-820F-8CA195978CD5}"/>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42892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dirty="0"/>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 line</a:t>
            </a:r>
          </a:p>
        </p:txBody>
      </p:sp>
      <p:sp>
        <p:nvSpPr>
          <p:cNvPr id="4" name="TextBox 3">
            <a:extLst>
              <a:ext uri="{FF2B5EF4-FFF2-40B4-BE49-F238E27FC236}">
                <a16:creationId xmlns:a16="http://schemas.microsoft.com/office/drawing/2014/main" id="{F996C5C7-3B94-4330-ABD5-35BFDA66D68A}"/>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1328520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otes (DO NOT US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p:nvPr>
        </p:nvSpPr>
        <p:spPr>
          <a:xfrm>
            <a:off x="576000" y="577970"/>
            <a:ext cx="5400000" cy="905773"/>
          </a:xfrm>
        </p:spPr>
        <p:txBody>
          <a:bodyPr anchor="t"/>
          <a:lstStyle>
            <a:lvl1pPr>
              <a:lnSpc>
                <a:spcPts val="2900"/>
              </a:lnSpc>
              <a:defRPr sz="2900">
                <a:solidFill>
                  <a:schemeClr val="accent2"/>
                </a:solidFill>
              </a:defRPr>
            </a:lvl1pPr>
          </a:lstStyle>
          <a:p>
            <a:r>
              <a:rPr lang="en-US"/>
              <a:t>Click to edit Master title style</a:t>
            </a:r>
            <a:endParaRPr lang="en-GB"/>
          </a:p>
        </p:txBody>
      </p:sp>
      <p:sp>
        <p:nvSpPr>
          <p:cNvPr id="3" name="TextBox 2">
            <a:extLst>
              <a:ext uri="{FF2B5EF4-FFF2-40B4-BE49-F238E27FC236}">
                <a16:creationId xmlns:a16="http://schemas.microsoft.com/office/drawing/2014/main" id="{5437CF06-C6C0-4F30-8F0B-4CD03E159BF6}"/>
              </a:ext>
            </a:extLst>
          </p:cNvPr>
          <p:cNvSpPr txBox="1"/>
          <p:nvPr userDrawn="1"/>
        </p:nvSpPr>
        <p:spPr>
          <a:xfrm>
            <a:off x="482565" y="63651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110335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BB73199A-AA22-4783-9B78-E6BAF742E90E}" type="datetime1">
              <a:rPr lang="en-GB" noProof="0" smtClean="0"/>
              <a:t>16/02/2024</a:t>
            </a:fld>
            <a:endParaRPr lang="en-GB" noProof="0" dirty="0"/>
          </a:p>
        </p:txBody>
      </p:sp>
      <p:sp>
        <p:nvSpPr>
          <p:cNvPr id="6" name="Slide Number Placeholder 5"/>
          <p:cNvSpPr>
            <a:spLocks noGrp="1"/>
          </p:cNvSpPr>
          <p:nvPr>
            <p:ph type="sldNum" sz="quarter" idx="12"/>
          </p:nvPr>
        </p:nvSpPr>
        <p:spPr/>
        <p:txBody>
          <a:bodyPr rtlCol="0"/>
          <a:lstStyle/>
          <a:p>
            <a:pPr rtl="0"/>
            <a:fld id="{F36C87F6-986D-49E6-AF40-1B3A1EE8064D}" type="slidenum">
              <a:rPr lang="en-GB" noProof="0" smtClean="0"/>
              <a:t>‹#›</a:t>
            </a:fld>
            <a:endParaRPr lang="en-GB" noProof="0" dirty="0"/>
          </a:p>
        </p:txBody>
      </p:sp>
    </p:spTree>
    <p:extLst>
      <p:ext uri="{BB962C8B-B14F-4D97-AF65-F5344CB8AC3E}">
        <p14:creationId xmlns:p14="http://schemas.microsoft.com/office/powerpoint/2010/main" val="22746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4586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0052"/>
            <a:ext cx="12214606" cy="6888052"/>
          </a:xfrm>
          <a:prstGeom prst="rect">
            <a:avLst/>
          </a:prstGeom>
        </p:spPr>
      </p:pic>
    </p:spTree>
    <p:extLst>
      <p:ext uri="{BB962C8B-B14F-4D97-AF65-F5344CB8AC3E}">
        <p14:creationId xmlns:p14="http://schemas.microsoft.com/office/powerpoint/2010/main" val="3961823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GM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31" y="-16042"/>
            <a:ext cx="12214606" cy="6888052"/>
          </a:xfrm>
          <a:prstGeom prst="rect">
            <a:avLst/>
          </a:prstGeom>
        </p:spPr>
      </p:pic>
    </p:spTree>
    <p:extLst>
      <p:ext uri="{BB962C8B-B14F-4D97-AF65-F5344CB8AC3E}">
        <p14:creationId xmlns:p14="http://schemas.microsoft.com/office/powerpoint/2010/main" val="169275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E162-6A85-43D5-9324-D63525795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D5CE2E-B729-4D82-A72B-53746C18B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35B741-B55C-48E3-9E70-328FA5D80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F34F4E-CB99-4028-B3B9-088BF61108AD}"/>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6" name="Footer Placeholder 5">
            <a:extLst>
              <a:ext uri="{FF2B5EF4-FFF2-40B4-BE49-F238E27FC236}">
                <a16:creationId xmlns:a16="http://schemas.microsoft.com/office/drawing/2014/main" id="{6D11BBB0-8C60-4085-A94B-4B83E16BD3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E0BB8-95DE-4B58-8985-C0582C68C11B}"/>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10937930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ight camp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4044702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y camp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21428535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spir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38481055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dvancem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15262122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256" y="-14251"/>
            <a:ext cx="12208256" cy="6884470"/>
          </a:xfrm>
          <a:prstGeom prst="rect">
            <a:avLst/>
          </a:prstGeom>
        </p:spPr>
      </p:pic>
    </p:spTree>
    <p:extLst>
      <p:ext uri="{BB962C8B-B14F-4D97-AF65-F5344CB8AC3E}">
        <p14:creationId xmlns:p14="http://schemas.microsoft.com/office/powerpoint/2010/main" val="1853607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ch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1371039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esearch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98" y="-23298"/>
            <a:ext cx="12240340" cy="6902564"/>
          </a:xfrm>
          <a:prstGeom prst="rect">
            <a:avLst/>
          </a:prstGeom>
        </p:spPr>
      </p:pic>
    </p:spTree>
    <p:extLst>
      <p:ext uri="{BB962C8B-B14F-4D97-AF65-F5344CB8AC3E}">
        <p14:creationId xmlns:p14="http://schemas.microsoft.com/office/powerpoint/2010/main" val="2908813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99" y="-64419"/>
            <a:ext cx="12275553" cy="6922420"/>
          </a:xfrm>
          <a:prstGeom prst="rect">
            <a:avLst/>
          </a:prstGeom>
        </p:spPr>
      </p:pic>
    </p:spTree>
    <p:extLst>
      <p:ext uri="{BB962C8B-B14F-4D97-AF65-F5344CB8AC3E}">
        <p14:creationId xmlns:p14="http://schemas.microsoft.com/office/powerpoint/2010/main" val="2285884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esearch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 y="-5205"/>
            <a:ext cx="12176172" cy="6866378"/>
          </a:xfrm>
          <a:prstGeom prst="rect">
            <a:avLst/>
          </a:prstGeom>
        </p:spPr>
      </p:pic>
    </p:spTree>
    <p:extLst>
      <p:ext uri="{BB962C8B-B14F-4D97-AF65-F5344CB8AC3E}">
        <p14:creationId xmlns:p14="http://schemas.microsoft.com/office/powerpoint/2010/main" val="810463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93275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7F2C-ACA5-4CE0-B4DB-81C613225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E5AC73-5640-4569-853C-6B0342DAF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C08F3C-B0A1-4EE2-8771-B2E831EA4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669020-CE23-4B49-9CAA-9473E89F06BF}"/>
              </a:ext>
            </a:extLst>
          </p:cNvPr>
          <p:cNvSpPr>
            <a:spLocks noGrp="1"/>
          </p:cNvSpPr>
          <p:nvPr>
            <p:ph type="dt" sz="half" idx="10"/>
          </p:nvPr>
        </p:nvSpPr>
        <p:spPr/>
        <p:txBody>
          <a:bodyPr/>
          <a:lstStyle/>
          <a:p>
            <a:fld id="{E1F926DF-825C-4467-8250-ED86D5C6EABF}" type="datetimeFigureOut">
              <a:rPr lang="en-GB" smtClean="0"/>
              <a:t>16/02/2024</a:t>
            </a:fld>
            <a:endParaRPr lang="en-GB"/>
          </a:p>
        </p:txBody>
      </p:sp>
      <p:sp>
        <p:nvSpPr>
          <p:cNvPr id="6" name="Footer Placeholder 5">
            <a:extLst>
              <a:ext uri="{FF2B5EF4-FFF2-40B4-BE49-F238E27FC236}">
                <a16:creationId xmlns:a16="http://schemas.microsoft.com/office/drawing/2014/main" id="{347C721D-D977-4929-A2DC-9CF969D66E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DFA7A3-0E4A-4615-B9E8-06148C43205B}"/>
              </a:ext>
            </a:extLst>
          </p:cNvPr>
          <p:cNvSpPr>
            <a:spLocks noGrp="1"/>
          </p:cNvSpPr>
          <p:nvPr>
            <p:ph type="sldNum" sz="quarter" idx="12"/>
          </p:nvPr>
        </p:nvSpPr>
        <p:spPr/>
        <p:txBody>
          <a:bodyPr/>
          <a:lstStyle/>
          <a:p>
            <a:fld id="{6F8F2324-57B9-487F-B2C6-48E3BAC0D67E}" type="slidenum">
              <a:rPr lang="en-GB" smtClean="0"/>
              <a:t>‹#›</a:t>
            </a:fld>
            <a:endParaRPr lang="en-GB"/>
          </a:p>
        </p:txBody>
      </p:sp>
    </p:spTree>
    <p:extLst>
      <p:ext uri="{BB962C8B-B14F-4D97-AF65-F5344CB8AC3E}">
        <p14:creationId xmlns:p14="http://schemas.microsoft.com/office/powerpoint/2010/main" val="16711721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3349775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31457621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iverpoo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 y="-5205"/>
            <a:ext cx="12176172" cy="6866378"/>
          </a:xfrm>
          <a:prstGeom prst="rect">
            <a:avLst/>
          </a:prstGeom>
        </p:spPr>
      </p:pic>
    </p:spTree>
    <p:extLst>
      <p:ext uri="{BB962C8B-B14F-4D97-AF65-F5344CB8AC3E}">
        <p14:creationId xmlns:p14="http://schemas.microsoft.com/office/powerpoint/2010/main" val="5323181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2312223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verpool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2560094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lumni">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256" y="-14251"/>
            <a:ext cx="12208256" cy="6884470"/>
          </a:xfrm>
          <a:prstGeom prst="rect">
            <a:avLst/>
          </a:prstGeom>
        </p:spPr>
      </p:pic>
    </p:spTree>
    <p:extLst>
      <p:ext uri="{BB962C8B-B14F-4D97-AF65-F5344CB8AC3E}">
        <p14:creationId xmlns:p14="http://schemas.microsoft.com/office/powerpoint/2010/main" val="2421724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lumni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16880327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lumni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2683566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2" y="-41391"/>
            <a:ext cx="12304508" cy="6938750"/>
          </a:xfrm>
          <a:prstGeom prst="rect">
            <a:avLst/>
          </a:prstGeom>
        </p:spPr>
      </p:pic>
    </p:spTree>
    <p:extLst>
      <p:ext uri="{BB962C8B-B14F-4D97-AF65-F5344CB8AC3E}">
        <p14:creationId xmlns:p14="http://schemas.microsoft.com/office/powerpoint/2010/main" val="1923881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bercromb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 y="-32344"/>
            <a:ext cx="12272424" cy="6920656"/>
          </a:xfrm>
          <a:prstGeom prst="rect">
            <a:avLst/>
          </a:prstGeom>
        </p:spPr>
      </p:pic>
    </p:spTree>
    <p:extLst>
      <p:ext uri="{BB962C8B-B14F-4D97-AF65-F5344CB8AC3E}">
        <p14:creationId xmlns:p14="http://schemas.microsoft.com/office/powerpoint/2010/main" val="389202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theme" Target="../theme/theme2.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23690-74B1-44EC-8000-C4DBADE23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28D77E-E04B-48A7-92E9-CF0207BD3C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81231-A895-4FD7-9253-1E4567CF4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926DF-825C-4467-8250-ED86D5C6EABF}" type="datetimeFigureOut">
              <a:rPr lang="en-GB" smtClean="0"/>
              <a:t>16/02/2024</a:t>
            </a:fld>
            <a:endParaRPr lang="en-GB"/>
          </a:p>
        </p:txBody>
      </p:sp>
      <p:sp>
        <p:nvSpPr>
          <p:cNvPr id="5" name="Footer Placeholder 4">
            <a:extLst>
              <a:ext uri="{FF2B5EF4-FFF2-40B4-BE49-F238E27FC236}">
                <a16:creationId xmlns:a16="http://schemas.microsoft.com/office/drawing/2014/main" id="{0F9157FE-AACA-42D6-BEC1-00189C0C9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4FBC2D-173E-4881-9DC3-009C2BF9A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F2324-57B9-487F-B2C6-48E3BAC0D67E}" type="slidenum">
              <a:rPr lang="en-GB" smtClean="0"/>
              <a:t>‹#›</a:t>
            </a:fld>
            <a:endParaRPr lang="en-GB"/>
          </a:p>
        </p:txBody>
      </p:sp>
    </p:spTree>
    <p:extLst>
      <p:ext uri="{BB962C8B-B14F-4D97-AF65-F5344CB8AC3E}">
        <p14:creationId xmlns:p14="http://schemas.microsoft.com/office/powerpoint/2010/main" val="269225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85C2B-3C03-9D47-9710-BB1434F47450}"/>
              </a:ext>
            </a:extLst>
          </p:cNvPr>
          <p:cNvSpPr>
            <a:spLocks noGrp="1"/>
          </p:cNvSpPr>
          <p:nvPr>
            <p:ph type="title"/>
          </p:nvPr>
        </p:nvSpPr>
        <p:spPr>
          <a:xfrm>
            <a:off x="576000" y="367253"/>
            <a:ext cx="10515600" cy="1325563"/>
          </a:xfrm>
          <a:prstGeom prst="rect">
            <a:avLst/>
          </a:prstGeom>
        </p:spPr>
        <p:txBody>
          <a:bodyPr vert="horz" lIns="0" tIns="0" rIns="0" bIns="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04283CB-E87F-B02C-06BE-3F67DA5EE1A7}"/>
              </a:ext>
            </a:extLst>
          </p:cNvPr>
          <p:cNvSpPr>
            <a:spLocks noGrp="1"/>
          </p:cNvSpPr>
          <p:nvPr>
            <p:ph type="body" idx="1"/>
          </p:nvPr>
        </p:nvSpPr>
        <p:spPr>
          <a:xfrm>
            <a:off x="576000" y="1761079"/>
            <a:ext cx="105156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818C2D7-FF4E-9664-718F-0EE4CD3572BC}"/>
              </a:ext>
            </a:extLst>
          </p:cNvPr>
          <p:cNvSpPr>
            <a:spLocks noGrp="1"/>
          </p:cNvSpPr>
          <p:nvPr>
            <p:ph type="dt" sz="half" idx="2"/>
          </p:nvPr>
        </p:nvSpPr>
        <p:spPr>
          <a:xfrm>
            <a:off x="4417531" y="6490747"/>
            <a:ext cx="900000" cy="144000"/>
          </a:xfrm>
          <a:prstGeom prst="rect">
            <a:avLst/>
          </a:prstGeom>
        </p:spPr>
        <p:txBody>
          <a:bodyPr vert="horz" lIns="0" tIns="0" rIns="0" bIns="0" rtlCol="0" anchor="ctr">
            <a:noAutofit/>
          </a:bodyPr>
          <a:lstStyle>
            <a:lvl1pPr algn="l">
              <a:defRPr sz="900">
                <a:solidFill>
                  <a:schemeClr val="tx1"/>
                </a:solidFill>
              </a:defRPr>
            </a:lvl1pPr>
          </a:lstStyle>
          <a:p>
            <a:endParaRPr lang="en-GB"/>
          </a:p>
        </p:txBody>
      </p:sp>
      <p:sp>
        <p:nvSpPr>
          <p:cNvPr id="5" name="Footer Placeholder 4">
            <a:extLst>
              <a:ext uri="{FF2B5EF4-FFF2-40B4-BE49-F238E27FC236}">
                <a16:creationId xmlns:a16="http://schemas.microsoft.com/office/drawing/2014/main" id="{C152A172-81F5-BB93-8233-88D5CFA9D24B}"/>
              </a:ext>
            </a:extLst>
          </p:cNvPr>
          <p:cNvSpPr>
            <a:spLocks noGrp="1"/>
          </p:cNvSpPr>
          <p:nvPr>
            <p:ph type="ftr" sz="quarter" idx="3"/>
          </p:nvPr>
        </p:nvSpPr>
        <p:spPr>
          <a:xfrm>
            <a:off x="6096000" y="6490747"/>
            <a:ext cx="4114800" cy="144000"/>
          </a:xfrm>
          <a:prstGeom prst="rect">
            <a:avLst/>
          </a:prstGeom>
        </p:spPr>
        <p:txBody>
          <a:bodyPr vert="horz" lIns="0" tIns="0" rIns="0" bIns="0" rtlCol="0" anchor="ctr">
            <a:noAutofit/>
          </a:bodyP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1DB54FEE-6AB2-D555-ECE7-0664165861B7}"/>
              </a:ext>
            </a:extLst>
          </p:cNvPr>
          <p:cNvSpPr>
            <a:spLocks noGrp="1"/>
          </p:cNvSpPr>
          <p:nvPr>
            <p:ph type="sldNum" sz="quarter" idx="4"/>
          </p:nvPr>
        </p:nvSpPr>
        <p:spPr>
          <a:xfrm>
            <a:off x="261258" y="6492875"/>
            <a:ext cx="180000" cy="144000"/>
          </a:xfrm>
          <a:prstGeom prst="rect">
            <a:avLst/>
          </a:prstGeom>
        </p:spPr>
        <p:txBody>
          <a:bodyPr vert="horz" lIns="0" tIns="0" rIns="0" bIns="0" rtlCol="0" anchor="ctr">
            <a:noAutofit/>
          </a:bodyPr>
          <a:lstStyle>
            <a:lvl1pPr algn="l">
              <a:defRPr sz="900" b="1">
                <a:solidFill>
                  <a:schemeClr val="tx1"/>
                </a:solidFill>
              </a:defRPr>
            </a:lvl1pPr>
          </a:lstStyle>
          <a:p>
            <a:fld id="{2F2612B4-9F96-8A45-BCA4-65C2C2E56A56}" type="slidenum">
              <a:rPr lang="en-GB" smtClean="0"/>
              <a:pPr/>
              <a:t>‹#›</a:t>
            </a:fld>
            <a:endParaRPr lang="en-GB"/>
          </a:p>
        </p:txBody>
      </p:sp>
    </p:spTree>
    <p:extLst>
      <p:ext uri="{BB962C8B-B14F-4D97-AF65-F5344CB8AC3E}">
        <p14:creationId xmlns:p14="http://schemas.microsoft.com/office/powerpoint/2010/main" val="2539387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mj-lt"/>
          <a:ea typeface="Polaris Book" panose="02000000000000000000" pitchFamily="2" charset="0"/>
          <a:cs typeface="Polaris Book" panose="02000000000000000000" pitchFamily="2"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5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chemeClr val="accent2"/>
        </a:buClr>
        <a:buFont typeface="Arial" panose="020B0604020202020204" pitchFamily="34" charset="0"/>
        <a:buChar char="•"/>
        <a:defRPr sz="1850" kern="1200">
          <a:solidFill>
            <a:schemeClr val="tx1"/>
          </a:solidFill>
          <a:latin typeface="+mn-lt"/>
          <a:ea typeface="+mn-ea"/>
          <a:cs typeface="+mn-cs"/>
        </a:defRPr>
      </a:lvl2pPr>
      <a:lvl3pPr marL="180000" indent="0" algn="l" defTabSz="914400" rtl="0" eaLnBrk="1" latinLnBrk="0" hangingPunct="1">
        <a:lnSpc>
          <a:spcPct val="100000"/>
        </a:lnSpc>
        <a:spcBef>
          <a:spcPts val="0"/>
        </a:spcBef>
        <a:buFont typeface="Arial" panose="020B0604020202020204" pitchFamily="34" charset="0"/>
        <a:buNone/>
        <a:defRPr sz="185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144000" indent="-144000" algn="l" defTabSz="914400" rtl="0" eaLnBrk="1" latinLnBrk="0" hangingPunct="1">
        <a:lnSpc>
          <a:spcPct val="100000"/>
        </a:lnSpc>
        <a:spcBef>
          <a:spcPts val="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9594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8.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hyperlink" Target="mailto:barry.quinn@liverpool.ac.uk"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8F0B-4148-5618-B41E-D64AE5C8B327}"/>
              </a:ext>
            </a:extLst>
          </p:cNvPr>
          <p:cNvSpPr>
            <a:spLocks noGrp="1"/>
          </p:cNvSpPr>
          <p:nvPr>
            <p:ph type="ctrTitle"/>
          </p:nvPr>
        </p:nvSpPr>
        <p:spPr>
          <a:xfrm>
            <a:off x="577806" y="1509312"/>
            <a:ext cx="7343321" cy="1686114"/>
          </a:xfrm>
        </p:spPr>
        <p:txBody>
          <a:bodyPr/>
          <a:lstStyle/>
          <a:p>
            <a:r>
              <a:rPr lang="en-US" b="0" dirty="0">
                <a:latin typeface="Calibri" panose="020F0502020204030204" pitchFamily="34" charset="0"/>
              </a:rPr>
              <a:t>Dentistry in the UK and Ireland</a:t>
            </a:r>
            <a:br>
              <a:rPr lang="en-US" b="0" dirty="0">
                <a:latin typeface="Calibri" panose="020F0502020204030204" pitchFamily="34" charset="0"/>
              </a:rPr>
            </a:br>
            <a:endParaRPr lang="en-GB" dirty="0"/>
          </a:p>
        </p:txBody>
      </p:sp>
      <p:sp>
        <p:nvSpPr>
          <p:cNvPr id="3" name="Subtitle 2">
            <a:extLst>
              <a:ext uri="{FF2B5EF4-FFF2-40B4-BE49-F238E27FC236}">
                <a16:creationId xmlns:a16="http://schemas.microsoft.com/office/drawing/2014/main" id="{F7FB7892-0ED2-A773-E5F6-C5627D8BCB1E}"/>
              </a:ext>
            </a:extLst>
          </p:cNvPr>
          <p:cNvSpPr>
            <a:spLocks noGrp="1"/>
          </p:cNvSpPr>
          <p:nvPr>
            <p:ph type="subTitle" idx="1"/>
          </p:nvPr>
        </p:nvSpPr>
        <p:spPr>
          <a:xfrm>
            <a:off x="2102329" y="3195425"/>
            <a:ext cx="5157787" cy="1282649"/>
          </a:xfrm>
        </p:spPr>
        <p:txBody>
          <a:bodyPr/>
          <a:lstStyle/>
          <a:p>
            <a:r>
              <a:rPr lang="en-GB" sz="2200" dirty="0"/>
              <a:t>Professor Barry F. A. Quinn</a:t>
            </a:r>
          </a:p>
          <a:p>
            <a:endParaRPr lang="en-GB" dirty="0"/>
          </a:p>
        </p:txBody>
      </p:sp>
      <p:sp>
        <p:nvSpPr>
          <p:cNvPr id="4" name="Text Placeholder 3">
            <a:extLst>
              <a:ext uri="{FF2B5EF4-FFF2-40B4-BE49-F238E27FC236}">
                <a16:creationId xmlns:a16="http://schemas.microsoft.com/office/drawing/2014/main" id="{91F6A8C6-71E5-BE54-6596-5F9E910679C0}"/>
              </a:ext>
            </a:extLst>
          </p:cNvPr>
          <p:cNvSpPr>
            <a:spLocks noGrp="1"/>
          </p:cNvSpPr>
          <p:nvPr>
            <p:ph type="body" idx="13"/>
          </p:nvPr>
        </p:nvSpPr>
        <p:spPr>
          <a:xfrm>
            <a:off x="566237" y="5078776"/>
            <a:ext cx="6154052" cy="1474423"/>
          </a:xfrm>
        </p:spPr>
        <p:txBody>
          <a:bodyPr/>
          <a:lstStyle/>
          <a:p>
            <a:r>
              <a:rPr lang="en-GB" sz="2000" dirty="0"/>
              <a:t>Chair in Restorative Dentistry &amp; Dental Education</a:t>
            </a:r>
          </a:p>
          <a:p>
            <a:r>
              <a:rPr lang="en-GB" sz="2000" dirty="0"/>
              <a:t>Academic Lead/Head of Restorative Dentistry</a:t>
            </a:r>
          </a:p>
          <a:p>
            <a:endParaRPr lang="en-GB" dirty="0"/>
          </a:p>
          <a:p>
            <a:endParaRPr lang="en-GB" dirty="0"/>
          </a:p>
        </p:txBody>
      </p:sp>
      <p:graphicFrame>
        <p:nvGraphicFramePr>
          <p:cNvPr id="5" name="Table 7">
            <a:extLst>
              <a:ext uri="{FF2B5EF4-FFF2-40B4-BE49-F238E27FC236}">
                <a16:creationId xmlns:a16="http://schemas.microsoft.com/office/drawing/2014/main" id="{A0955F6B-ACE0-501A-1CAB-A161FEBCA2FE}"/>
              </a:ext>
            </a:extLst>
          </p:cNvPr>
          <p:cNvGraphicFramePr>
            <a:graphicFrameLocks noGrp="1"/>
          </p:cNvGraphicFramePr>
          <p:nvPr>
            <p:extLst/>
          </p:nvPr>
        </p:nvGraphicFramePr>
        <p:xfrm>
          <a:off x="8416887" y="525274"/>
          <a:ext cx="3775113" cy="284349"/>
        </p:xfrm>
        <a:graphic>
          <a:graphicData uri="http://schemas.openxmlformats.org/drawingml/2006/table">
            <a:tbl>
              <a:tblPr firstRow="1" bandRow="1">
                <a:tableStyleId>{5C22544A-7EE6-4342-B048-85BDC9FD1C3A}</a:tableStyleId>
              </a:tblPr>
              <a:tblGrid>
                <a:gridCol w="162121">
                  <a:extLst>
                    <a:ext uri="{9D8B030D-6E8A-4147-A177-3AD203B41FA5}">
                      <a16:colId xmlns:a16="http://schemas.microsoft.com/office/drawing/2014/main" val="2198258821"/>
                    </a:ext>
                  </a:extLst>
                </a:gridCol>
                <a:gridCol w="3612992">
                  <a:extLst>
                    <a:ext uri="{9D8B030D-6E8A-4147-A177-3AD203B41FA5}">
                      <a16:colId xmlns:a16="http://schemas.microsoft.com/office/drawing/2014/main" val="2759009553"/>
                    </a:ext>
                  </a:extLst>
                </a:gridCol>
              </a:tblGrid>
              <a:tr h="284349">
                <a:tc>
                  <a:txBody>
                    <a:bodyPr/>
                    <a:lstStyle/>
                    <a:p>
                      <a:endParaRPr lang="en-GB" sz="8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600" b="0" dirty="0">
                          <a:solidFill>
                            <a:schemeClr val="bg1"/>
                          </a:solidFill>
                        </a:rPr>
                        <a:t>Faculty of Health &amp; Life Sciences</a:t>
                      </a:r>
                    </a:p>
                  </a:txBody>
                  <a:tcPr marL="10800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7652412"/>
                  </a:ext>
                </a:extLst>
              </a:tr>
            </a:tbl>
          </a:graphicData>
        </a:graphic>
      </p:graphicFrame>
    </p:spTree>
    <p:extLst>
      <p:ext uri="{BB962C8B-B14F-4D97-AF65-F5344CB8AC3E}">
        <p14:creationId xmlns:p14="http://schemas.microsoft.com/office/powerpoint/2010/main" val="183012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2D903E-8CA8-4EBD-A924-77B2E8A5E828}"/>
              </a:ext>
            </a:extLst>
          </p:cNvPr>
          <p:cNvSpPr txBox="1"/>
          <p:nvPr/>
        </p:nvSpPr>
        <p:spPr>
          <a:xfrm>
            <a:off x="191589" y="2116183"/>
            <a:ext cx="22247032" cy="2369880"/>
          </a:xfrm>
          <a:prstGeom prst="rect">
            <a:avLst/>
          </a:prstGeom>
          <a:noFill/>
        </p:spPr>
        <p:txBody>
          <a:bodyPr wrap="square" rtlCol="0">
            <a:spAutoFit/>
          </a:bodyPr>
          <a:lstStyle/>
          <a:p>
            <a:r>
              <a:rPr lang="en-GB" sz="2600" b="1" dirty="0"/>
              <a:t>Dentistry </a:t>
            </a:r>
            <a:r>
              <a:rPr lang="en-GB" sz="2600" dirty="0"/>
              <a:t>in the </a:t>
            </a:r>
            <a:r>
              <a:rPr lang="en-GB" sz="2600" b="1" dirty="0"/>
              <a:t>UK</a:t>
            </a:r>
            <a:r>
              <a:rPr lang="en-GB" sz="2600" dirty="0"/>
              <a:t> is organized through a </a:t>
            </a:r>
          </a:p>
          <a:p>
            <a:r>
              <a:rPr lang="en-GB" sz="2600" dirty="0"/>
              <a:t>combination of </a:t>
            </a:r>
            <a:r>
              <a:rPr lang="en-GB" sz="2600" b="1" dirty="0"/>
              <a:t>public</a:t>
            </a:r>
            <a:r>
              <a:rPr lang="en-GB" sz="2600" dirty="0"/>
              <a:t> and </a:t>
            </a:r>
            <a:r>
              <a:rPr lang="en-GB" sz="2600" b="1" dirty="0"/>
              <a:t>private</a:t>
            </a:r>
            <a:r>
              <a:rPr lang="en-GB" sz="2600" dirty="0"/>
              <a:t> healthcare systems. </a:t>
            </a:r>
          </a:p>
          <a:p>
            <a:r>
              <a:rPr lang="en-GB" sz="2600" dirty="0"/>
              <a:t>It is divided into several key components, each of which </a:t>
            </a:r>
          </a:p>
          <a:p>
            <a:r>
              <a:rPr lang="en-GB" sz="2600" dirty="0"/>
              <a:t>plays a distinct role in providing dental care to the population. </a:t>
            </a:r>
          </a:p>
          <a:p>
            <a:r>
              <a:rPr lang="en-GB" sz="2600" dirty="0"/>
              <a:t>Here's an overview of how dentistry is organized in the UK:</a:t>
            </a:r>
          </a:p>
          <a:p>
            <a:endParaRPr lang="en-GB" dirty="0"/>
          </a:p>
        </p:txBody>
      </p:sp>
      <p:pic>
        <p:nvPicPr>
          <p:cNvPr id="3" name="Picture 2">
            <a:extLst>
              <a:ext uri="{FF2B5EF4-FFF2-40B4-BE49-F238E27FC236}">
                <a16:creationId xmlns:a16="http://schemas.microsoft.com/office/drawing/2014/main" id="{06535E33-E509-4520-A992-E0EAE8B1C5DC}"/>
              </a:ext>
            </a:extLst>
          </p:cNvPr>
          <p:cNvPicPr>
            <a:picLocks noChangeAspect="1"/>
          </p:cNvPicPr>
          <p:nvPr/>
        </p:nvPicPr>
        <p:blipFill>
          <a:blip r:embed="rId2"/>
          <a:stretch>
            <a:fillRect/>
          </a:stretch>
        </p:blipFill>
        <p:spPr>
          <a:xfrm>
            <a:off x="254523" y="236591"/>
            <a:ext cx="1936228" cy="497557"/>
          </a:xfrm>
          <a:prstGeom prst="rect">
            <a:avLst/>
          </a:prstGeom>
        </p:spPr>
      </p:pic>
      <p:sp>
        <p:nvSpPr>
          <p:cNvPr id="4" name="TextBox 3">
            <a:extLst>
              <a:ext uri="{FF2B5EF4-FFF2-40B4-BE49-F238E27FC236}">
                <a16:creationId xmlns:a16="http://schemas.microsoft.com/office/drawing/2014/main" id="{EFD39257-6623-411E-9F57-8FAFD56351A9}"/>
              </a:ext>
            </a:extLst>
          </p:cNvPr>
          <p:cNvSpPr txBox="1"/>
          <p:nvPr/>
        </p:nvSpPr>
        <p:spPr>
          <a:xfrm>
            <a:off x="330926" y="5146766"/>
            <a:ext cx="10702834" cy="461665"/>
          </a:xfrm>
          <a:prstGeom prst="rect">
            <a:avLst/>
          </a:prstGeom>
          <a:noFill/>
        </p:spPr>
        <p:txBody>
          <a:bodyPr wrap="square" rtlCol="0">
            <a:spAutoFit/>
          </a:bodyPr>
          <a:lstStyle/>
          <a:p>
            <a:r>
              <a:rPr lang="en-GB" sz="2400" dirty="0"/>
              <a:t>The UK and Ireland have similar organisational structure but differences in payment</a:t>
            </a:r>
          </a:p>
        </p:txBody>
      </p:sp>
    </p:spTree>
    <p:extLst>
      <p:ext uri="{BB962C8B-B14F-4D97-AF65-F5344CB8AC3E}">
        <p14:creationId xmlns:p14="http://schemas.microsoft.com/office/powerpoint/2010/main" val="268591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dental-update.co.uk/media/czqad5si/denu-2013-40-2-129_f02.jpg">
            <a:extLst>
              <a:ext uri="{FF2B5EF4-FFF2-40B4-BE49-F238E27FC236}">
                <a16:creationId xmlns:a16="http://schemas.microsoft.com/office/drawing/2014/main" id="{A284AD4C-B6EB-4AF6-A11A-339AFE24A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2" y="641550"/>
            <a:ext cx="5061234" cy="58680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66364D-7BA4-4F7D-BFBB-6FC535D295D6}"/>
              </a:ext>
            </a:extLst>
          </p:cNvPr>
          <p:cNvSpPr txBox="1"/>
          <p:nvPr/>
        </p:nvSpPr>
        <p:spPr>
          <a:xfrm>
            <a:off x="290941" y="142613"/>
            <a:ext cx="3341491" cy="461665"/>
          </a:xfrm>
          <a:prstGeom prst="rect">
            <a:avLst/>
          </a:prstGeom>
          <a:noFill/>
        </p:spPr>
        <p:txBody>
          <a:bodyPr wrap="square" rtlCol="0">
            <a:spAutoFit/>
          </a:bodyPr>
          <a:lstStyle/>
          <a:p>
            <a:r>
              <a:rPr lang="en-GB" sz="2400" dirty="0"/>
              <a:t>16 Dental Schools in UK</a:t>
            </a:r>
          </a:p>
        </p:txBody>
      </p:sp>
      <p:sp>
        <p:nvSpPr>
          <p:cNvPr id="6" name="TextBox 5">
            <a:extLst>
              <a:ext uri="{FF2B5EF4-FFF2-40B4-BE49-F238E27FC236}">
                <a16:creationId xmlns:a16="http://schemas.microsoft.com/office/drawing/2014/main" id="{B72F7674-5F7A-4BA8-ABBE-FB682DD3F52B}"/>
              </a:ext>
            </a:extLst>
          </p:cNvPr>
          <p:cNvSpPr txBox="1"/>
          <p:nvPr/>
        </p:nvSpPr>
        <p:spPr>
          <a:xfrm>
            <a:off x="5679347" y="5100506"/>
            <a:ext cx="3850547" cy="830997"/>
          </a:xfrm>
          <a:prstGeom prst="rect">
            <a:avLst/>
          </a:prstGeom>
          <a:noFill/>
        </p:spPr>
        <p:txBody>
          <a:bodyPr wrap="square" rtlCol="0">
            <a:spAutoFit/>
          </a:bodyPr>
          <a:lstStyle/>
          <a:p>
            <a:r>
              <a:rPr lang="en-GB" sz="2400" dirty="0"/>
              <a:t>2 postgraduate schools </a:t>
            </a:r>
          </a:p>
          <a:p>
            <a:r>
              <a:rPr lang="en-GB" sz="2400" dirty="0"/>
              <a:t>UCL Eastman and Edinburgh</a:t>
            </a:r>
          </a:p>
        </p:txBody>
      </p:sp>
      <p:sp>
        <p:nvSpPr>
          <p:cNvPr id="7" name="TextBox 6">
            <a:extLst>
              <a:ext uri="{FF2B5EF4-FFF2-40B4-BE49-F238E27FC236}">
                <a16:creationId xmlns:a16="http://schemas.microsoft.com/office/drawing/2014/main" id="{2C285F68-0D09-4AE0-9379-26E60C75D915}"/>
              </a:ext>
            </a:extLst>
          </p:cNvPr>
          <p:cNvSpPr txBox="1"/>
          <p:nvPr/>
        </p:nvSpPr>
        <p:spPr>
          <a:xfrm>
            <a:off x="5832909" y="3667225"/>
            <a:ext cx="5988242" cy="1107996"/>
          </a:xfrm>
          <a:prstGeom prst="rect">
            <a:avLst/>
          </a:prstGeom>
          <a:noFill/>
        </p:spPr>
        <p:txBody>
          <a:bodyPr wrap="none" rtlCol="0">
            <a:spAutoFit/>
          </a:bodyPr>
          <a:lstStyle/>
          <a:p>
            <a:r>
              <a:rPr lang="en-GB" sz="2400" dirty="0"/>
              <a:t>Many schools operate a “hub and spoke” with </a:t>
            </a:r>
          </a:p>
          <a:p>
            <a:r>
              <a:rPr lang="en-GB" sz="2400" dirty="0"/>
              <a:t>outreach centres to under dentist areas</a:t>
            </a:r>
          </a:p>
          <a:p>
            <a:endParaRPr lang="en-GB" dirty="0"/>
          </a:p>
        </p:txBody>
      </p:sp>
    </p:spTree>
    <p:extLst>
      <p:ext uri="{BB962C8B-B14F-4D97-AF65-F5344CB8AC3E}">
        <p14:creationId xmlns:p14="http://schemas.microsoft.com/office/powerpoint/2010/main" val="46287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rk Map and Cork Satellite Image">
            <a:extLst>
              <a:ext uri="{FF2B5EF4-FFF2-40B4-BE49-F238E27FC236}">
                <a16:creationId xmlns:a16="http://schemas.microsoft.com/office/drawing/2014/main" id="{9A4FD4BC-A77A-418E-A517-B98B5F3BE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09" y="1294068"/>
            <a:ext cx="4314388" cy="46539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BEDF47-631E-4713-A942-B80C6CF35396}"/>
              </a:ext>
            </a:extLst>
          </p:cNvPr>
          <p:cNvSpPr txBox="1"/>
          <p:nvPr/>
        </p:nvSpPr>
        <p:spPr>
          <a:xfrm>
            <a:off x="755009" y="536895"/>
            <a:ext cx="4314387" cy="461665"/>
          </a:xfrm>
          <a:prstGeom prst="rect">
            <a:avLst/>
          </a:prstGeom>
          <a:noFill/>
        </p:spPr>
        <p:txBody>
          <a:bodyPr wrap="square" rtlCol="0">
            <a:spAutoFit/>
          </a:bodyPr>
          <a:lstStyle/>
          <a:p>
            <a:r>
              <a:rPr lang="en-GB" sz="2400" dirty="0"/>
              <a:t>2 Dental Schools in Rep Ireland</a:t>
            </a:r>
          </a:p>
        </p:txBody>
      </p:sp>
      <p:sp>
        <p:nvSpPr>
          <p:cNvPr id="3" name="TextBox 2">
            <a:extLst>
              <a:ext uri="{FF2B5EF4-FFF2-40B4-BE49-F238E27FC236}">
                <a16:creationId xmlns:a16="http://schemas.microsoft.com/office/drawing/2014/main" id="{24A2D36D-E975-4ABC-B838-B125DEF9F9A2}"/>
              </a:ext>
            </a:extLst>
          </p:cNvPr>
          <p:cNvSpPr txBox="1"/>
          <p:nvPr/>
        </p:nvSpPr>
        <p:spPr>
          <a:xfrm>
            <a:off x="5587068" y="4924338"/>
            <a:ext cx="5551034" cy="830997"/>
          </a:xfrm>
          <a:prstGeom prst="rect">
            <a:avLst/>
          </a:prstGeom>
          <a:noFill/>
        </p:spPr>
        <p:txBody>
          <a:bodyPr wrap="square" rtlCol="0">
            <a:spAutoFit/>
          </a:bodyPr>
          <a:lstStyle/>
          <a:p>
            <a:r>
              <a:rPr lang="en-GB" sz="2400" dirty="0"/>
              <a:t>Dublin and Cork have an agreement </a:t>
            </a:r>
          </a:p>
          <a:p>
            <a:r>
              <a:rPr lang="en-GB" sz="2400" dirty="0"/>
              <a:t>with Canada</a:t>
            </a:r>
          </a:p>
        </p:txBody>
      </p:sp>
    </p:spTree>
    <p:extLst>
      <p:ext uri="{BB962C8B-B14F-4D97-AF65-F5344CB8AC3E}">
        <p14:creationId xmlns:p14="http://schemas.microsoft.com/office/powerpoint/2010/main" val="33487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E5CBFE-7098-4216-8CCD-07559E85094A}"/>
              </a:ext>
            </a:extLst>
          </p:cNvPr>
          <p:cNvSpPr txBox="1"/>
          <p:nvPr/>
        </p:nvSpPr>
        <p:spPr>
          <a:xfrm>
            <a:off x="139337" y="830510"/>
            <a:ext cx="83906783" cy="2708434"/>
          </a:xfrm>
          <a:prstGeom prst="rect">
            <a:avLst/>
          </a:prstGeom>
          <a:noFill/>
        </p:spPr>
        <p:txBody>
          <a:bodyPr wrap="square" rtlCol="0">
            <a:spAutoFit/>
          </a:bodyPr>
          <a:lstStyle/>
          <a:p>
            <a:endParaRPr lang="en-GB" sz="3400" dirty="0"/>
          </a:p>
          <a:p>
            <a:endParaRPr lang="en-GB" sz="3400" dirty="0"/>
          </a:p>
          <a:p>
            <a:r>
              <a:rPr lang="en-GB" sz="3400" dirty="0"/>
              <a:t>Standard Entry Dentistry			5yrs</a:t>
            </a:r>
          </a:p>
          <a:p>
            <a:r>
              <a:rPr lang="en-GB" sz="3400" dirty="0"/>
              <a:t>Graduate Entry Dentistry			4yrs </a:t>
            </a:r>
          </a:p>
          <a:p>
            <a:r>
              <a:rPr lang="en-GB" sz="3400" dirty="0"/>
              <a:t>Dentistry with a Preliminary Year	6yrs </a:t>
            </a:r>
          </a:p>
        </p:txBody>
      </p:sp>
      <p:pic>
        <p:nvPicPr>
          <p:cNvPr id="4" name="Picture 3">
            <a:extLst>
              <a:ext uri="{FF2B5EF4-FFF2-40B4-BE49-F238E27FC236}">
                <a16:creationId xmlns:a16="http://schemas.microsoft.com/office/drawing/2014/main" id="{25862E97-F01D-49F7-B236-E47E666EB662}"/>
              </a:ext>
            </a:extLst>
          </p:cNvPr>
          <p:cNvPicPr>
            <a:picLocks noChangeAspect="1"/>
          </p:cNvPicPr>
          <p:nvPr/>
        </p:nvPicPr>
        <p:blipFill>
          <a:blip r:embed="rId2"/>
          <a:stretch>
            <a:fillRect/>
          </a:stretch>
        </p:blipFill>
        <p:spPr>
          <a:xfrm>
            <a:off x="254523" y="236591"/>
            <a:ext cx="1936228" cy="497557"/>
          </a:xfrm>
          <a:prstGeom prst="rect">
            <a:avLst/>
          </a:prstGeom>
        </p:spPr>
      </p:pic>
      <p:sp>
        <p:nvSpPr>
          <p:cNvPr id="5" name="TextBox 4">
            <a:extLst>
              <a:ext uri="{FF2B5EF4-FFF2-40B4-BE49-F238E27FC236}">
                <a16:creationId xmlns:a16="http://schemas.microsoft.com/office/drawing/2014/main" id="{7D5647CE-D418-415B-A7DC-201ABEF072D7}"/>
              </a:ext>
            </a:extLst>
          </p:cNvPr>
          <p:cNvSpPr txBox="1"/>
          <p:nvPr/>
        </p:nvSpPr>
        <p:spPr>
          <a:xfrm>
            <a:off x="139337" y="4389121"/>
            <a:ext cx="5106114" cy="1200329"/>
          </a:xfrm>
          <a:prstGeom prst="rect">
            <a:avLst/>
          </a:prstGeom>
          <a:noFill/>
        </p:spPr>
        <p:txBody>
          <a:bodyPr wrap="square" rtlCol="0">
            <a:spAutoFit/>
          </a:bodyPr>
          <a:lstStyle/>
          <a:p>
            <a:r>
              <a:rPr lang="en-GB" sz="2400" dirty="0"/>
              <a:t>Fees in England £9250 per year</a:t>
            </a:r>
          </a:p>
          <a:p>
            <a:r>
              <a:rPr lang="en-GB" sz="2400" dirty="0"/>
              <a:t>Fees in Ireland- €3,000 per year</a:t>
            </a:r>
          </a:p>
          <a:p>
            <a:r>
              <a:rPr lang="en-GB" sz="2400" dirty="0"/>
              <a:t>No Fees in Scotland</a:t>
            </a:r>
            <a:r>
              <a:rPr lang="en-GB" dirty="0"/>
              <a:t>	</a:t>
            </a:r>
          </a:p>
        </p:txBody>
      </p:sp>
    </p:spTree>
    <p:extLst>
      <p:ext uri="{BB962C8B-B14F-4D97-AF65-F5344CB8AC3E}">
        <p14:creationId xmlns:p14="http://schemas.microsoft.com/office/powerpoint/2010/main" val="9903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F9456-64CB-4F75-90CF-82B13834A631}"/>
              </a:ext>
            </a:extLst>
          </p:cNvPr>
          <p:cNvSpPr txBox="1"/>
          <p:nvPr/>
        </p:nvSpPr>
        <p:spPr>
          <a:xfrm>
            <a:off x="519765" y="1597794"/>
            <a:ext cx="7988968" cy="2862322"/>
          </a:xfrm>
          <a:prstGeom prst="rect">
            <a:avLst/>
          </a:prstGeom>
          <a:noFill/>
        </p:spPr>
        <p:txBody>
          <a:bodyPr wrap="square" rtlCol="0">
            <a:spAutoFit/>
          </a:bodyPr>
          <a:lstStyle/>
          <a:p>
            <a:r>
              <a:rPr lang="en-GB" sz="3600" dirty="0"/>
              <a:t>Discuss for two minutes with your neighbour, </a:t>
            </a:r>
          </a:p>
          <a:p>
            <a:endParaRPr lang="en-GB" sz="3600" dirty="0"/>
          </a:p>
          <a:p>
            <a:r>
              <a:rPr lang="en-GB" sz="3600" dirty="0"/>
              <a:t>Is Healthcare and Education a human right or a </a:t>
            </a:r>
            <a:r>
              <a:rPr lang="en-GB" sz="3600" dirty="0" err="1"/>
              <a:t>priviledge</a:t>
            </a:r>
            <a:r>
              <a:rPr lang="en-GB" sz="3600" dirty="0"/>
              <a:t> to be paid for?</a:t>
            </a:r>
          </a:p>
        </p:txBody>
      </p:sp>
      <p:sp>
        <p:nvSpPr>
          <p:cNvPr id="3" name="TextBox 2">
            <a:extLst>
              <a:ext uri="{FF2B5EF4-FFF2-40B4-BE49-F238E27FC236}">
                <a16:creationId xmlns:a16="http://schemas.microsoft.com/office/drawing/2014/main" id="{15C40D41-AA23-4BF0-AD6E-0BE227A28F88}"/>
              </a:ext>
            </a:extLst>
          </p:cNvPr>
          <p:cNvSpPr txBox="1"/>
          <p:nvPr/>
        </p:nvSpPr>
        <p:spPr>
          <a:xfrm>
            <a:off x="519766" y="760396"/>
            <a:ext cx="1298934" cy="677108"/>
          </a:xfrm>
          <a:prstGeom prst="rect">
            <a:avLst/>
          </a:prstGeom>
          <a:noFill/>
        </p:spPr>
        <p:txBody>
          <a:bodyPr wrap="square" rtlCol="0">
            <a:spAutoFit/>
          </a:bodyPr>
          <a:lstStyle/>
          <a:p>
            <a:r>
              <a:rPr lang="en-GB" sz="3800" b="1" dirty="0"/>
              <a:t>Task</a:t>
            </a:r>
          </a:p>
        </p:txBody>
      </p:sp>
    </p:spTree>
    <p:extLst>
      <p:ext uri="{BB962C8B-B14F-4D97-AF65-F5344CB8AC3E}">
        <p14:creationId xmlns:p14="http://schemas.microsoft.com/office/powerpoint/2010/main" val="584959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neral Dental Council logo and tagline | The London Lingual Orthodontic  Clinic">
            <a:extLst>
              <a:ext uri="{FF2B5EF4-FFF2-40B4-BE49-F238E27FC236}">
                <a16:creationId xmlns:a16="http://schemas.microsoft.com/office/drawing/2014/main" id="{262146F6-F348-487C-9059-8BB4251C9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80" y="318781"/>
            <a:ext cx="3853694" cy="15855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DC Regulations – Wigston House Dental Practice">
            <a:extLst>
              <a:ext uri="{FF2B5EF4-FFF2-40B4-BE49-F238E27FC236}">
                <a16:creationId xmlns:a16="http://schemas.microsoft.com/office/drawing/2014/main" id="{D25A49DE-F91C-407A-AC72-C5872DB6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454" y="0"/>
            <a:ext cx="4762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C6CC2C55-E289-4D3D-B879-1BB8613E50D2}"/>
              </a:ext>
            </a:extLst>
          </p:cNvPr>
          <p:cNvPicPr>
            <a:picLocks noChangeAspect="1"/>
          </p:cNvPicPr>
          <p:nvPr/>
        </p:nvPicPr>
        <p:blipFill>
          <a:blip r:embed="rId4">
            <a:duotone>
              <a:prstClr val="black"/>
              <a:srgbClr val="4285F4">
                <a:tint val="45000"/>
                <a:satMod val="400000"/>
              </a:srgbClr>
            </a:duotone>
            <a:extLst>
              <a:ext uri="{28A0092B-C50C-407E-A947-70E740481C1C}">
                <a14:useLocalDpi xmlns:a14="http://schemas.microsoft.com/office/drawing/2010/main" val="0"/>
              </a:ext>
            </a:extLst>
          </a:blip>
          <a:stretch>
            <a:fillRect/>
          </a:stretch>
        </p:blipFill>
        <p:spPr>
          <a:xfrm>
            <a:off x="226853" y="5857712"/>
            <a:ext cx="2207205" cy="582814"/>
          </a:xfrm>
          <a:prstGeom prst="rect">
            <a:avLst/>
          </a:prstGeom>
        </p:spPr>
      </p:pic>
    </p:spTree>
    <p:extLst>
      <p:ext uri="{BB962C8B-B14F-4D97-AF65-F5344CB8AC3E}">
        <p14:creationId xmlns:p14="http://schemas.microsoft.com/office/powerpoint/2010/main" val="205014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1DE54BD-23D3-441C-AB08-B61B86B50DEC}"/>
              </a:ext>
            </a:extLst>
          </p:cNvPr>
          <p:cNvSpPr>
            <a:spLocks noChangeArrowheads="1"/>
          </p:cNvSpPr>
          <p:nvPr/>
        </p:nvSpPr>
        <p:spPr bwMode="auto">
          <a:xfrm>
            <a:off x="755008" y="-4509178"/>
            <a:ext cx="4412609" cy="901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lang="en-US" altLang="en-US" dirty="0">
              <a:solidFill>
                <a:srgbClr val="000000"/>
              </a:solidFill>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lang="en-US" altLang="en-US" dirty="0">
              <a:solidFill>
                <a:srgbClr val="000000"/>
              </a:solidFill>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lang="en-US" altLang="en-US" dirty="0">
              <a:solidFill>
                <a:srgbClr val="000000"/>
              </a:solidFill>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lang="en-US" altLang="en-US" dirty="0">
              <a:solidFill>
                <a:srgbClr val="000000"/>
              </a:solidFill>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lang="en-US" altLang="en-US" dirty="0">
              <a:solidFill>
                <a:srgbClr val="000000"/>
              </a:solidFill>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lang="en-US" altLang="en-US" dirty="0">
              <a:solidFill>
                <a:srgbClr val="000000"/>
              </a:solidFill>
              <a:latin typeface="Söhne"/>
            </a:endParaRPr>
          </a:p>
          <a:p>
            <a:pPr lvl="0"/>
            <a:endParaRPr lang="en-US" altLang="en-US" sz="2600" dirty="0">
              <a:solidFill>
                <a:srgbClr val="000000"/>
              </a:solidFill>
              <a:latin typeface="Söhne"/>
            </a:endParaRPr>
          </a:p>
          <a:p>
            <a:pPr lvl="0"/>
            <a:endParaRPr lang="en-US" altLang="en-US" sz="2600" dirty="0">
              <a:solidFill>
                <a:srgbClr val="000000"/>
              </a:solidFill>
              <a:latin typeface="Söhne"/>
            </a:endParaRPr>
          </a:p>
          <a:p>
            <a:pPr lvl="0"/>
            <a:endParaRPr lang="en-US" altLang="en-US" sz="2600" dirty="0">
              <a:solidFill>
                <a:srgbClr val="000000"/>
              </a:solidFill>
              <a:latin typeface="Söhne"/>
            </a:endParaRPr>
          </a:p>
          <a:p>
            <a:pPr lvl="0"/>
            <a:endParaRPr lang="en-US" altLang="en-US" sz="2600" dirty="0">
              <a:solidFill>
                <a:srgbClr val="000000"/>
              </a:solidFill>
              <a:latin typeface="Söhne"/>
            </a:endParaRPr>
          </a:p>
          <a:p>
            <a:pPr lvl="0"/>
            <a:endParaRPr lang="en-US" altLang="en-US" sz="2600" dirty="0">
              <a:solidFill>
                <a:srgbClr val="000000"/>
              </a:solidFill>
              <a:latin typeface="Söhne"/>
            </a:endParaRPr>
          </a:p>
          <a:p>
            <a:pPr lvl="0"/>
            <a:r>
              <a:rPr lang="en-US" altLang="en-US" sz="2800" b="1" dirty="0">
                <a:solidFill>
                  <a:srgbClr val="000000"/>
                </a:solidFill>
                <a:latin typeface="Söhne"/>
              </a:rPr>
              <a:t>1.Dentists: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800" b="1" i="0" u="none" strike="noStrike" cap="none" normalizeH="0" baseline="0" dirty="0">
                <a:ln>
                  <a:noFill/>
                </a:ln>
                <a:solidFill>
                  <a:srgbClr val="000000"/>
                </a:solidFill>
                <a:effectLst/>
                <a:latin typeface="Söhne"/>
              </a:rPr>
              <a:t>Dental Hygienists:</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800" b="1" i="0" u="none" strike="noStrike" cap="none" normalizeH="0" baseline="0" dirty="0">
                <a:ln>
                  <a:noFill/>
                </a:ln>
                <a:solidFill>
                  <a:srgbClr val="000000"/>
                </a:solidFill>
                <a:effectLst/>
                <a:latin typeface="Söhne"/>
              </a:rPr>
              <a:t>Dental Therapists:</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800" b="1" i="0" u="none" strike="noStrike" cap="none" normalizeH="0" baseline="0" dirty="0">
                <a:ln>
                  <a:noFill/>
                </a:ln>
                <a:solidFill>
                  <a:srgbClr val="000000"/>
                </a:solidFill>
                <a:effectLst/>
                <a:latin typeface="Söhne"/>
              </a:rPr>
              <a:t>Dental Nurses: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800" b="1" i="0" u="none" strike="noStrike" cap="none" normalizeH="0" baseline="0" dirty="0">
                <a:ln>
                  <a:noFill/>
                </a:ln>
                <a:solidFill>
                  <a:srgbClr val="000000"/>
                </a:solidFill>
                <a:effectLst/>
                <a:latin typeface="Söhne"/>
              </a:rPr>
              <a:t>Orthodontic Therapists:</a:t>
            </a:r>
          </a:p>
          <a:p>
            <a:pPr marL="0" marR="0" lvl="0" indent="0" algn="l" defTabSz="914400" rtl="0" eaLnBrk="0" fontAlgn="base" latinLnBrk="0" hangingPunct="0">
              <a:lnSpc>
                <a:spcPct val="100000"/>
              </a:lnSpc>
              <a:spcBef>
                <a:spcPct val="0"/>
              </a:spcBef>
              <a:spcAft>
                <a:spcPct val="0"/>
              </a:spcAft>
              <a:buClrTx/>
              <a:buSzTx/>
              <a:tabLst/>
            </a:pPr>
            <a:r>
              <a:rPr lang="en-US" altLang="en-US" sz="2800" b="1" dirty="0">
                <a:solidFill>
                  <a:srgbClr val="000000"/>
                </a:solidFill>
                <a:latin typeface="Söhne"/>
              </a:rPr>
              <a:t>6.</a:t>
            </a:r>
            <a:r>
              <a:rPr kumimoji="0" lang="en-US" altLang="en-US" sz="2800" b="1" i="0" u="none" strike="noStrike" cap="none" normalizeH="0" baseline="0" dirty="0">
                <a:ln>
                  <a:noFill/>
                </a:ln>
                <a:solidFill>
                  <a:srgbClr val="000000"/>
                </a:solidFill>
                <a:effectLst/>
                <a:latin typeface="Söhne"/>
              </a:rPr>
              <a:t>Clinical Dental Technicians:</a:t>
            </a:r>
          </a:p>
          <a:p>
            <a:pPr marL="0" marR="0" lvl="0" indent="0" algn="l" defTabSz="914400" rtl="0" eaLnBrk="0" fontAlgn="base" latinLnBrk="0" hangingPunct="0">
              <a:lnSpc>
                <a:spcPct val="100000"/>
              </a:lnSpc>
              <a:spcBef>
                <a:spcPct val="0"/>
              </a:spcBef>
              <a:spcAft>
                <a:spcPct val="0"/>
              </a:spcAft>
              <a:buClrTx/>
              <a:buSzTx/>
              <a:tabLst/>
            </a:pPr>
            <a:r>
              <a:rPr lang="en-US" altLang="en-US" sz="2800" b="1" dirty="0">
                <a:solidFill>
                  <a:srgbClr val="000000"/>
                </a:solidFill>
                <a:latin typeface="Söhne"/>
              </a:rPr>
              <a:t>7.</a:t>
            </a:r>
            <a:r>
              <a:rPr kumimoji="0" lang="en-US" altLang="en-US" sz="2800" b="1" i="0" u="none" strike="noStrike" cap="none" normalizeH="0" baseline="0" dirty="0">
                <a:ln>
                  <a:noFill/>
                </a:ln>
                <a:solidFill>
                  <a:srgbClr val="000000"/>
                </a:solidFill>
                <a:effectLst/>
                <a:latin typeface="Söhne"/>
              </a:rPr>
              <a:t>Dental Technicians:</a:t>
            </a:r>
          </a:p>
        </p:txBody>
      </p:sp>
      <p:sp>
        <p:nvSpPr>
          <p:cNvPr id="5" name="TextBox 4">
            <a:extLst>
              <a:ext uri="{FF2B5EF4-FFF2-40B4-BE49-F238E27FC236}">
                <a16:creationId xmlns:a16="http://schemas.microsoft.com/office/drawing/2014/main" id="{9CD64C1E-828E-4AB6-AA7A-7D7BBFE54840}"/>
              </a:ext>
            </a:extLst>
          </p:cNvPr>
          <p:cNvSpPr txBox="1"/>
          <p:nvPr/>
        </p:nvSpPr>
        <p:spPr>
          <a:xfrm>
            <a:off x="394283" y="260059"/>
            <a:ext cx="10445227" cy="707886"/>
          </a:xfrm>
          <a:prstGeom prst="rect">
            <a:avLst/>
          </a:prstGeom>
          <a:noFill/>
        </p:spPr>
        <p:txBody>
          <a:bodyPr wrap="square" rtlCol="0">
            <a:spAutoFit/>
          </a:bodyPr>
          <a:lstStyle/>
          <a:p>
            <a:r>
              <a:rPr lang="en-GB" sz="4000" b="1" dirty="0"/>
              <a:t>7 Registrable members of the Dental Team in UK</a:t>
            </a:r>
          </a:p>
        </p:txBody>
      </p:sp>
      <p:pic>
        <p:nvPicPr>
          <p:cNvPr id="6" name="Content Placeholder 3">
            <a:extLst>
              <a:ext uri="{FF2B5EF4-FFF2-40B4-BE49-F238E27FC236}">
                <a16:creationId xmlns:a16="http://schemas.microsoft.com/office/drawing/2014/main" id="{29953232-3AA1-4EB6-9322-8991000A8933}"/>
              </a:ext>
            </a:extLst>
          </p:cNvPr>
          <p:cNvPicPr>
            <a:picLocks noChangeAspect="1"/>
          </p:cNvPicPr>
          <p:nvPr/>
        </p:nvPicPr>
        <p:blipFill>
          <a:blip r:embed="rId2">
            <a:duotone>
              <a:prstClr val="black"/>
              <a:srgbClr val="4285F4">
                <a:tint val="45000"/>
                <a:satMod val="400000"/>
              </a:srgbClr>
            </a:duotone>
            <a:extLst>
              <a:ext uri="{28A0092B-C50C-407E-A947-70E740481C1C}">
                <a14:useLocalDpi xmlns:a14="http://schemas.microsoft.com/office/drawing/2010/main" val="0"/>
              </a:ext>
            </a:extLst>
          </a:blip>
          <a:stretch>
            <a:fillRect/>
          </a:stretch>
        </p:blipFill>
        <p:spPr>
          <a:xfrm>
            <a:off x="226853" y="5857712"/>
            <a:ext cx="2207205" cy="582814"/>
          </a:xfrm>
          <a:prstGeom prst="rect">
            <a:avLst/>
          </a:prstGeom>
        </p:spPr>
      </p:pic>
    </p:spTree>
    <p:extLst>
      <p:ext uri="{BB962C8B-B14F-4D97-AF65-F5344CB8AC3E}">
        <p14:creationId xmlns:p14="http://schemas.microsoft.com/office/powerpoint/2010/main" val="417240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1" end="2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2" end="2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3" end="2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10E453-E841-46D1-A48A-3E3F565D002B}"/>
              </a:ext>
            </a:extLst>
          </p:cNvPr>
          <p:cNvSpPr txBox="1"/>
          <p:nvPr/>
        </p:nvSpPr>
        <p:spPr>
          <a:xfrm>
            <a:off x="231006" y="1308683"/>
            <a:ext cx="11733195" cy="4247317"/>
          </a:xfrm>
          <a:prstGeom prst="rect">
            <a:avLst/>
          </a:prstGeom>
          <a:noFill/>
        </p:spPr>
        <p:txBody>
          <a:bodyPr wrap="square" rtlCol="0">
            <a:spAutoFit/>
          </a:bodyPr>
          <a:lstStyle/>
          <a:p>
            <a:r>
              <a:rPr lang="en-GB" sz="3000" b="1" dirty="0"/>
              <a:t>Number of registrants in UK October 2023</a:t>
            </a:r>
          </a:p>
          <a:p>
            <a:endParaRPr lang="en-GB" sz="2400" dirty="0"/>
          </a:p>
          <a:p>
            <a:endParaRPr lang="en-GB" sz="2400" dirty="0"/>
          </a:p>
          <a:p>
            <a:r>
              <a:rPr lang="en-GB" sz="2400" b="1" dirty="0"/>
              <a:t>Registration Type </a:t>
            </a:r>
            <a:r>
              <a:rPr lang="en-GB" sz="2400" dirty="0"/>
              <a:t>			</a:t>
            </a:r>
            <a:r>
              <a:rPr lang="en-GB" sz="2400" b="1" dirty="0"/>
              <a:t>Male	 Female	 Gender Unknown 	Total </a:t>
            </a:r>
          </a:p>
          <a:p>
            <a:r>
              <a:rPr lang="en-GB" sz="2400" dirty="0"/>
              <a:t>Dentist 				21315 	23690 		2 			45007 </a:t>
            </a:r>
          </a:p>
          <a:p>
            <a:r>
              <a:rPr lang="en-GB" sz="2400" dirty="0"/>
              <a:t>Orthodontic Therapist 		40 	975 		0 			1015 </a:t>
            </a:r>
          </a:p>
          <a:p>
            <a:r>
              <a:rPr lang="en-GB" sz="2400" dirty="0"/>
              <a:t>Dental Therapist 			644 	5163 		0 			5807</a:t>
            </a:r>
          </a:p>
          <a:p>
            <a:r>
              <a:rPr lang="en-GB" sz="2400" dirty="0"/>
              <a:t>Dental Hygienist 			700 	8772 		0 			9472 </a:t>
            </a:r>
          </a:p>
          <a:p>
            <a:r>
              <a:rPr lang="en-GB" sz="2400" dirty="0"/>
              <a:t>Dental Technician 			3581 	1470 		0 			5051 </a:t>
            </a:r>
          </a:p>
          <a:p>
            <a:r>
              <a:rPr lang="en-GB" sz="2400" dirty="0"/>
              <a:t>Dental Nurse 				957 	59593 		0 			60550 </a:t>
            </a:r>
          </a:p>
          <a:p>
            <a:r>
              <a:rPr lang="en-GB" sz="2400" dirty="0"/>
              <a:t>Clinical Dental Technician 		365 	60		0 			425</a:t>
            </a:r>
          </a:p>
        </p:txBody>
      </p:sp>
      <p:sp>
        <p:nvSpPr>
          <p:cNvPr id="3" name="TextBox 2">
            <a:extLst>
              <a:ext uri="{FF2B5EF4-FFF2-40B4-BE49-F238E27FC236}">
                <a16:creationId xmlns:a16="http://schemas.microsoft.com/office/drawing/2014/main" id="{153A13F5-C318-4670-B66A-F1EEB3344F77}"/>
              </a:ext>
            </a:extLst>
          </p:cNvPr>
          <p:cNvSpPr txBox="1"/>
          <p:nvPr/>
        </p:nvSpPr>
        <p:spPr>
          <a:xfrm>
            <a:off x="683394" y="336884"/>
            <a:ext cx="5690669" cy="861774"/>
          </a:xfrm>
          <a:prstGeom prst="rect">
            <a:avLst/>
          </a:prstGeom>
          <a:noFill/>
        </p:spPr>
        <p:txBody>
          <a:bodyPr wrap="square" rtlCol="0">
            <a:spAutoFit/>
          </a:bodyPr>
          <a:lstStyle/>
          <a:p>
            <a:r>
              <a:rPr lang="en-GB" sz="5000" dirty="0">
                <a:solidFill>
                  <a:srgbClr val="FF0000"/>
                </a:solidFill>
              </a:rPr>
              <a:t>The future is female!</a:t>
            </a:r>
          </a:p>
        </p:txBody>
      </p:sp>
    </p:spTree>
    <p:extLst>
      <p:ext uri="{BB962C8B-B14F-4D97-AF65-F5344CB8AC3E}">
        <p14:creationId xmlns:p14="http://schemas.microsoft.com/office/powerpoint/2010/main" val="225980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additive="base">
                                        <p:cTn id="1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additive="base">
                                        <p:cTn id="2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 calcmode="lin" valueType="num">
                                      <p:cBhvr additive="base">
                                        <p:cTn id="2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 calcmode="lin" valueType="num">
                                      <p:cBhvr additive="base">
                                        <p:cTn id="3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 calcmode="lin" valueType="num">
                                      <p:cBhvr additive="base">
                                        <p:cTn id="38"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 calcmode="lin" valueType="num">
                                      <p:cBhvr additive="base">
                                        <p:cTn id="4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 calcmode="lin" valueType="num">
                                      <p:cBhvr additive="base">
                                        <p:cTn id="50"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2B125D-F553-42BD-AC20-6B230DBA98E3}"/>
              </a:ext>
            </a:extLst>
          </p:cNvPr>
          <p:cNvSpPr txBox="1"/>
          <p:nvPr/>
        </p:nvSpPr>
        <p:spPr>
          <a:xfrm>
            <a:off x="767464" y="1350628"/>
            <a:ext cx="5051700" cy="4893647"/>
          </a:xfrm>
          <a:prstGeom prst="rect">
            <a:avLst/>
          </a:prstGeom>
          <a:noFill/>
        </p:spPr>
        <p:txBody>
          <a:bodyPr wrap="square" rtlCol="0">
            <a:spAutoFit/>
          </a:bodyPr>
          <a:lstStyle/>
          <a:p>
            <a:r>
              <a:rPr lang="en-GB" sz="2400" dirty="0"/>
              <a:t>Dental and Maxillofacial Radiology, </a:t>
            </a:r>
          </a:p>
          <a:p>
            <a:r>
              <a:rPr lang="en-GB" sz="2400" dirty="0"/>
              <a:t>Dental Public Health, </a:t>
            </a:r>
          </a:p>
          <a:p>
            <a:r>
              <a:rPr lang="en-GB" sz="2400" dirty="0"/>
              <a:t>Endodontics, </a:t>
            </a:r>
          </a:p>
          <a:p>
            <a:r>
              <a:rPr lang="en-GB" sz="2400" dirty="0"/>
              <a:t>Oral and Maxillofacial Pathology, </a:t>
            </a:r>
          </a:p>
          <a:p>
            <a:r>
              <a:rPr lang="en-GB" sz="2400" dirty="0"/>
              <a:t>Oral Medicine, </a:t>
            </a:r>
          </a:p>
          <a:p>
            <a:r>
              <a:rPr lang="en-GB" sz="2400" dirty="0"/>
              <a:t>Oral Microbiology, </a:t>
            </a:r>
          </a:p>
          <a:p>
            <a:r>
              <a:rPr lang="en-GB" sz="2400" dirty="0"/>
              <a:t>Oral Surgery, </a:t>
            </a:r>
          </a:p>
          <a:p>
            <a:r>
              <a:rPr lang="en-GB" sz="2400" dirty="0"/>
              <a:t>Orthodontics, </a:t>
            </a:r>
          </a:p>
          <a:p>
            <a:r>
              <a:rPr lang="en-GB" sz="2400" dirty="0"/>
              <a:t>Paediatric Dentistry, </a:t>
            </a:r>
          </a:p>
          <a:p>
            <a:r>
              <a:rPr lang="en-GB" sz="2400" dirty="0"/>
              <a:t>Periodontology, </a:t>
            </a:r>
          </a:p>
          <a:p>
            <a:r>
              <a:rPr lang="en-GB" sz="2400" dirty="0"/>
              <a:t>Prosthodontics, </a:t>
            </a:r>
          </a:p>
          <a:p>
            <a:r>
              <a:rPr lang="en-GB" sz="2400" dirty="0"/>
              <a:t>Restorative Dentistry, </a:t>
            </a:r>
          </a:p>
          <a:p>
            <a:r>
              <a:rPr lang="en-GB" sz="2400" dirty="0"/>
              <a:t>Special Care Dentistry.</a:t>
            </a:r>
          </a:p>
        </p:txBody>
      </p:sp>
      <p:sp>
        <p:nvSpPr>
          <p:cNvPr id="3" name="TextBox 2">
            <a:extLst>
              <a:ext uri="{FF2B5EF4-FFF2-40B4-BE49-F238E27FC236}">
                <a16:creationId xmlns:a16="http://schemas.microsoft.com/office/drawing/2014/main" id="{E6ED139E-FD7B-4532-831D-E8466ED2D1DA}"/>
              </a:ext>
            </a:extLst>
          </p:cNvPr>
          <p:cNvSpPr txBox="1"/>
          <p:nvPr/>
        </p:nvSpPr>
        <p:spPr>
          <a:xfrm>
            <a:off x="268448" y="318782"/>
            <a:ext cx="7922997" cy="677108"/>
          </a:xfrm>
          <a:prstGeom prst="rect">
            <a:avLst/>
          </a:prstGeom>
          <a:noFill/>
        </p:spPr>
        <p:txBody>
          <a:bodyPr wrap="square" rtlCol="0">
            <a:spAutoFit/>
          </a:bodyPr>
          <a:lstStyle/>
          <a:p>
            <a:r>
              <a:rPr lang="en-GB" sz="3800" dirty="0"/>
              <a:t>13 Registrable Specialties in the UK</a:t>
            </a:r>
          </a:p>
        </p:txBody>
      </p:sp>
      <p:pic>
        <p:nvPicPr>
          <p:cNvPr id="4" name="Content Placeholder 3">
            <a:extLst>
              <a:ext uri="{FF2B5EF4-FFF2-40B4-BE49-F238E27FC236}">
                <a16:creationId xmlns:a16="http://schemas.microsoft.com/office/drawing/2014/main" id="{E92AD8BA-9210-4DC5-8FB6-90793F3D16A6}"/>
              </a:ext>
            </a:extLst>
          </p:cNvPr>
          <p:cNvPicPr>
            <a:picLocks noChangeAspect="1"/>
          </p:cNvPicPr>
          <p:nvPr/>
        </p:nvPicPr>
        <p:blipFill>
          <a:blip r:embed="rId2">
            <a:duotone>
              <a:prstClr val="black"/>
              <a:srgbClr val="4285F4">
                <a:tint val="45000"/>
                <a:satMod val="400000"/>
              </a:srgbClr>
            </a:duotone>
            <a:extLst>
              <a:ext uri="{28A0092B-C50C-407E-A947-70E740481C1C}">
                <a14:useLocalDpi xmlns:a14="http://schemas.microsoft.com/office/drawing/2010/main" val="0"/>
              </a:ext>
            </a:extLst>
          </a:blip>
          <a:stretch>
            <a:fillRect/>
          </a:stretch>
        </p:blipFill>
        <p:spPr>
          <a:xfrm>
            <a:off x="9095875" y="5899657"/>
            <a:ext cx="2328662" cy="582814"/>
          </a:xfrm>
          <a:prstGeom prst="rect">
            <a:avLst/>
          </a:prstGeom>
        </p:spPr>
      </p:pic>
      <p:sp>
        <p:nvSpPr>
          <p:cNvPr id="5" name="TextBox 4">
            <a:extLst>
              <a:ext uri="{FF2B5EF4-FFF2-40B4-BE49-F238E27FC236}">
                <a16:creationId xmlns:a16="http://schemas.microsoft.com/office/drawing/2014/main" id="{6A96F02C-D8C8-4E06-AF1D-FFF93FBDF547}"/>
              </a:ext>
            </a:extLst>
          </p:cNvPr>
          <p:cNvSpPr txBox="1"/>
          <p:nvPr/>
        </p:nvSpPr>
        <p:spPr>
          <a:xfrm>
            <a:off x="5796793" y="3951216"/>
            <a:ext cx="4810635" cy="461665"/>
          </a:xfrm>
          <a:prstGeom prst="rect">
            <a:avLst/>
          </a:prstGeom>
          <a:noFill/>
        </p:spPr>
        <p:txBody>
          <a:bodyPr wrap="square" rtlCol="0">
            <a:spAutoFit/>
          </a:bodyPr>
          <a:lstStyle/>
          <a:p>
            <a:r>
              <a:rPr lang="en-GB" sz="2400" dirty="0"/>
              <a:t>Training is usually 3-5 years</a:t>
            </a:r>
          </a:p>
        </p:txBody>
      </p:sp>
      <p:sp>
        <p:nvSpPr>
          <p:cNvPr id="6" name="TextBox 5">
            <a:extLst>
              <a:ext uri="{FF2B5EF4-FFF2-40B4-BE49-F238E27FC236}">
                <a16:creationId xmlns:a16="http://schemas.microsoft.com/office/drawing/2014/main" id="{3DCC64A4-6AEC-48C1-9526-7F2C3AFF8A72}"/>
              </a:ext>
            </a:extLst>
          </p:cNvPr>
          <p:cNvSpPr txBox="1"/>
          <p:nvPr/>
        </p:nvSpPr>
        <p:spPr>
          <a:xfrm>
            <a:off x="5796793" y="4664279"/>
            <a:ext cx="6405939" cy="830997"/>
          </a:xfrm>
          <a:prstGeom prst="rect">
            <a:avLst/>
          </a:prstGeom>
          <a:noFill/>
        </p:spPr>
        <p:txBody>
          <a:bodyPr wrap="square" rtlCol="0">
            <a:spAutoFit/>
          </a:bodyPr>
          <a:lstStyle/>
          <a:p>
            <a:r>
              <a:rPr lang="en-GB" sz="2400" dirty="0"/>
              <a:t>Oral and Maxillofacial Surgery is a </a:t>
            </a:r>
          </a:p>
          <a:p>
            <a:r>
              <a:rPr lang="en-GB" sz="2400" dirty="0"/>
              <a:t>medical specialty in the UK </a:t>
            </a:r>
          </a:p>
        </p:txBody>
      </p:sp>
    </p:spTree>
    <p:extLst>
      <p:ext uri="{BB962C8B-B14F-4D97-AF65-F5344CB8AC3E}">
        <p14:creationId xmlns:p14="http://schemas.microsoft.com/office/powerpoint/2010/main" val="19537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BCE7F-AC27-465F-AF87-22F1C0A2DDDD}"/>
              </a:ext>
            </a:extLst>
          </p:cNvPr>
          <p:cNvSpPr txBox="1"/>
          <p:nvPr/>
        </p:nvSpPr>
        <p:spPr>
          <a:xfrm>
            <a:off x="211757" y="1212783"/>
            <a:ext cx="8133346" cy="646331"/>
          </a:xfrm>
          <a:prstGeom prst="rect">
            <a:avLst/>
          </a:prstGeom>
          <a:noFill/>
        </p:spPr>
        <p:txBody>
          <a:bodyPr wrap="square" rtlCol="0">
            <a:spAutoFit/>
          </a:bodyPr>
          <a:lstStyle/>
          <a:p>
            <a:r>
              <a:rPr lang="en-GB" sz="3600" dirty="0">
                <a:solidFill>
                  <a:srgbClr val="FF0000"/>
                </a:solidFill>
              </a:rPr>
              <a:t>Dental Care is Free in UK Dental Schools!</a:t>
            </a:r>
          </a:p>
        </p:txBody>
      </p:sp>
      <p:sp>
        <p:nvSpPr>
          <p:cNvPr id="3" name="TextBox 2">
            <a:extLst>
              <a:ext uri="{FF2B5EF4-FFF2-40B4-BE49-F238E27FC236}">
                <a16:creationId xmlns:a16="http://schemas.microsoft.com/office/drawing/2014/main" id="{8DEBC81D-D9CB-4A51-AE2B-D0D22AD7BD9F}"/>
              </a:ext>
            </a:extLst>
          </p:cNvPr>
          <p:cNvSpPr txBox="1"/>
          <p:nvPr/>
        </p:nvSpPr>
        <p:spPr>
          <a:xfrm>
            <a:off x="211757" y="2454442"/>
            <a:ext cx="11661590" cy="4154984"/>
          </a:xfrm>
          <a:prstGeom prst="rect">
            <a:avLst/>
          </a:prstGeom>
          <a:noFill/>
        </p:spPr>
        <p:txBody>
          <a:bodyPr wrap="none" rtlCol="0">
            <a:spAutoFit/>
          </a:bodyPr>
          <a:lstStyle/>
          <a:p>
            <a:r>
              <a:rPr lang="en-GB" sz="2400" dirty="0"/>
              <a:t>Curricula must follow General Dental Council Guidance but delivery may vary</a:t>
            </a:r>
          </a:p>
          <a:p>
            <a:endParaRPr lang="en-GB" sz="2400" dirty="0"/>
          </a:p>
          <a:p>
            <a:r>
              <a:rPr lang="en-GB" sz="2400" dirty="0"/>
              <a:t>At the University of Liverpool Science is longitudinally integrated into the programme</a:t>
            </a:r>
          </a:p>
          <a:p>
            <a:r>
              <a:rPr lang="en-GB" sz="2400" dirty="0"/>
              <a:t>Students see patients in year 1 to 5 year degree</a:t>
            </a:r>
          </a:p>
          <a:p>
            <a:r>
              <a:rPr lang="en-GB" sz="2400" dirty="0"/>
              <a:t>They develop from health promotion to more advanced disease care</a:t>
            </a:r>
          </a:p>
          <a:p>
            <a:endParaRPr lang="en-GB" sz="2400" dirty="0"/>
          </a:p>
          <a:p>
            <a:r>
              <a:rPr lang="en-GB" sz="2400" dirty="0"/>
              <a:t>On qualifying most will work in salaried positions for our National Health Service for 1-2yrs.</a:t>
            </a:r>
          </a:p>
          <a:p>
            <a:r>
              <a:rPr lang="en-GB" sz="2400" dirty="0"/>
              <a:t>They work in offices/practices 4 days and 1 day they receive education on many issues from </a:t>
            </a:r>
          </a:p>
          <a:p>
            <a:r>
              <a:rPr lang="en-GB" sz="2400" dirty="0"/>
              <a:t>practice management to clinical care, business skills and patient management.</a:t>
            </a:r>
          </a:p>
          <a:p>
            <a:endParaRPr lang="en-GB" sz="2400" dirty="0"/>
          </a:p>
          <a:p>
            <a:endParaRPr lang="en-GB" sz="2400" dirty="0"/>
          </a:p>
        </p:txBody>
      </p:sp>
      <p:pic>
        <p:nvPicPr>
          <p:cNvPr id="4" name="Content Placeholder 3">
            <a:extLst>
              <a:ext uri="{FF2B5EF4-FFF2-40B4-BE49-F238E27FC236}">
                <a16:creationId xmlns:a16="http://schemas.microsoft.com/office/drawing/2014/main" id="{D5A9F689-CA53-4CA7-9F48-D6157DB0CA10}"/>
              </a:ext>
            </a:extLst>
          </p:cNvPr>
          <p:cNvPicPr>
            <a:picLocks noChangeAspect="1"/>
          </p:cNvPicPr>
          <p:nvPr/>
        </p:nvPicPr>
        <p:blipFill>
          <a:blip r:embed="rId2">
            <a:duotone>
              <a:prstClr val="black"/>
              <a:srgbClr val="4285F4">
                <a:tint val="45000"/>
                <a:satMod val="400000"/>
              </a:srgbClr>
            </a:duotone>
            <a:extLst>
              <a:ext uri="{28A0092B-C50C-407E-A947-70E740481C1C}">
                <a14:useLocalDpi xmlns:a14="http://schemas.microsoft.com/office/drawing/2010/main" val="0"/>
              </a:ext>
            </a:extLst>
          </a:blip>
          <a:stretch>
            <a:fillRect/>
          </a:stretch>
        </p:blipFill>
        <p:spPr>
          <a:xfrm>
            <a:off x="9095875" y="5899657"/>
            <a:ext cx="2328662" cy="582814"/>
          </a:xfrm>
          <a:prstGeom prst="rect">
            <a:avLst/>
          </a:prstGeom>
        </p:spPr>
      </p:pic>
    </p:spTree>
    <p:extLst>
      <p:ext uri="{BB962C8B-B14F-4D97-AF65-F5344CB8AC3E}">
        <p14:creationId xmlns:p14="http://schemas.microsoft.com/office/powerpoint/2010/main" val="309625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https://qph.cf2.quoracdn.net/main-qimg-837293f351a43bfe51e1f4106d389532.webp">
            <a:extLst>
              <a:ext uri="{FF2B5EF4-FFF2-40B4-BE49-F238E27FC236}">
                <a16:creationId xmlns:a16="http://schemas.microsoft.com/office/drawing/2014/main" id="{F72A4068-0C5F-474C-875B-1791EF3FCC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224" name="Picture 8" descr="https://qph.cf2.quoracdn.net/main-qimg-defef84cb3897355f3f686649ab9074a-c">
            <a:extLst>
              <a:ext uri="{FF2B5EF4-FFF2-40B4-BE49-F238E27FC236}">
                <a16:creationId xmlns:a16="http://schemas.microsoft.com/office/drawing/2014/main" id="{60B036F6-34B2-446B-A2E7-600328282D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9" r="3185"/>
          <a:stretch/>
        </p:blipFill>
        <p:spPr bwMode="auto">
          <a:xfrm>
            <a:off x="490888" y="1907607"/>
            <a:ext cx="7738712"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758CC5-CD6C-4985-AFDA-46903E2EB634}"/>
              </a:ext>
            </a:extLst>
          </p:cNvPr>
          <p:cNvSpPr txBox="1"/>
          <p:nvPr/>
        </p:nvSpPr>
        <p:spPr>
          <a:xfrm>
            <a:off x="490889" y="702644"/>
            <a:ext cx="11186192" cy="553998"/>
          </a:xfrm>
          <a:prstGeom prst="rect">
            <a:avLst/>
          </a:prstGeom>
          <a:noFill/>
        </p:spPr>
        <p:txBody>
          <a:bodyPr wrap="square" rtlCol="0">
            <a:spAutoFit/>
          </a:bodyPr>
          <a:lstStyle/>
          <a:p>
            <a:r>
              <a:rPr lang="en-GB" sz="3000" b="1" dirty="0"/>
              <a:t>United Kingdom—England, Northern Ireland, Scotland, and Wales</a:t>
            </a:r>
          </a:p>
        </p:txBody>
      </p:sp>
      <p:sp>
        <p:nvSpPr>
          <p:cNvPr id="9" name="TextBox 8">
            <a:extLst>
              <a:ext uri="{FF2B5EF4-FFF2-40B4-BE49-F238E27FC236}">
                <a16:creationId xmlns:a16="http://schemas.microsoft.com/office/drawing/2014/main" id="{72CA4987-C349-42A5-A8B1-3876E582975D}"/>
              </a:ext>
            </a:extLst>
          </p:cNvPr>
          <p:cNvSpPr txBox="1"/>
          <p:nvPr/>
        </p:nvSpPr>
        <p:spPr>
          <a:xfrm>
            <a:off x="6641432" y="4572000"/>
            <a:ext cx="1111202" cy="369332"/>
          </a:xfrm>
          <a:prstGeom prst="rect">
            <a:avLst/>
          </a:prstGeom>
          <a:noFill/>
        </p:spPr>
        <p:txBody>
          <a:bodyPr wrap="none" rtlCol="0">
            <a:spAutoFit/>
          </a:bodyPr>
          <a:lstStyle/>
          <a:p>
            <a:r>
              <a:rPr lang="en-GB" dirty="0"/>
              <a:t>68 million</a:t>
            </a:r>
          </a:p>
        </p:txBody>
      </p:sp>
    </p:spTree>
    <p:extLst>
      <p:ext uri="{BB962C8B-B14F-4D97-AF65-F5344CB8AC3E}">
        <p14:creationId xmlns:p14="http://schemas.microsoft.com/office/powerpoint/2010/main" val="841921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7D294-5650-4A94-AF6B-D3A208F3B15B}"/>
              </a:ext>
            </a:extLst>
          </p:cNvPr>
          <p:cNvSpPr txBox="1"/>
          <p:nvPr/>
        </p:nvSpPr>
        <p:spPr>
          <a:xfrm>
            <a:off x="956345" y="864066"/>
            <a:ext cx="3266022" cy="984885"/>
          </a:xfrm>
          <a:prstGeom prst="rect">
            <a:avLst/>
          </a:prstGeom>
          <a:noFill/>
        </p:spPr>
        <p:txBody>
          <a:bodyPr wrap="none" rtlCol="0">
            <a:spAutoFit/>
          </a:bodyPr>
          <a:lstStyle/>
          <a:p>
            <a:r>
              <a:rPr lang="en-GB" sz="4000" dirty="0"/>
              <a:t>Royal Colleges </a:t>
            </a:r>
          </a:p>
          <a:p>
            <a:endParaRPr lang="en-GB" dirty="0"/>
          </a:p>
        </p:txBody>
      </p:sp>
      <p:pic>
        <p:nvPicPr>
          <p:cNvPr id="8194" name="Picture 2" descr="The Solicitors Group | The Royal College of Surgeons of England">
            <a:extLst>
              <a:ext uri="{FF2B5EF4-FFF2-40B4-BE49-F238E27FC236}">
                <a16:creationId xmlns:a16="http://schemas.microsoft.com/office/drawing/2014/main" id="{8D1135BE-09B8-465A-AD1E-0A4381545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23" y="1983429"/>
            <a:ext cx="33051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oyal College of Surgeons of Edinburgh - Wikipedia">
            <a:extLst>
              <a:ext uri="{FF2B5EF4-FFF2-40B4-BE49-F238E27FC236}">
                <a16:creationId xmlns:a16="http://schemas.microsoft.com/office/drawing/2014/main" id="{820AE561-1700-4F4D-A493-390E5598B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774" y="1964554"/>
            <a:ext cx="29051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oyal College of Physicians and Surgeons of Glasgow">
            <a:extLst>
              <a:ext uri="{FF2B5EF4-FFF2-40B4-BE49-F238E27FC236}">
                <a16:creationId xmlns:a16="http://schemas.microsoft.com/office/drawing/2014/main" id="{45DDF7BE-1936-4363-ACCD-94984CA57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21" y="4417852"/>
            <a:ext cx="39052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CSI – Royal College of Surgeons in Ireland Vector Logo | Free Download -  (.SVG + .PNG) format - SeekVectorLogo.Com">
            <a:extLst>
              <a:ext uri="{FF2B5EF4-FFF2-40B4-BE49-F238E27FC236}">
                <a16:creationId xmlns:a16="http://schemas.microsoft.com/office/drawing/2014/main" id="{63196F13-E6F9-497E-B9F3-1476A40D1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299" y="4107110"/>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97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92A060-10DF-48A5-A188-43F1F68EA296}"/>
              </a:ext>
            </a:extLst>
          </p:cNvPr>
          <p:cNvSpPr txBox="1"/>
          <p:nvPr/>
        </p:nvSpPr>
        <p:spPr>
          <a:xfrm>
            <a:off x="503339" y="436229"/>
            <a:ext cx="3324668" cy="646331"/>
          </a:xfrm>
          <a:prstGeom prst="rect">
            <a:avLst/>
          </a:prstGeom>
          <a:noFill/>
        </p:spPr>
        <p:txBody>
          <a:bodyPr wrap="square" rtlCol="0">
            <a:spAutoFit/>
          </a:bodyPr>
          <a:lstStyle/>
          <a:p>
            <a:r>
              <a:rPr lang="en-GB" sz="3600" dirty="0"/>
              <a:t>Royal Colleges</a:t>
            </a:r>
          </a:p>
        </p:txBody>
      </p:sp>
      <p:sp>
        <p:nvSpPr>
          <p:cNvPr id="3" name="TextBox 2">
            <a:extLst>
              <a:ext uri="{FF2B5EF4-FFF2-40B4-BE49-F238E27FC236}">
                <a16:creationId xmlns:a16="http://schemas.microsoft.com/office/drawing/2014/main" id="{21AF5D90-ED1B-40D4-A438-8F931B5066F9}"/>
              </a:ext>
            </a:extLst>
          </p:cNvPr>
          <p:cNvSpPr txBox="1"/>
          <p:nvPr/>
        </p:nvSpPr>
        <p:spPr>
          <a:xfrm>
            <a:off x="838899" y="1963024"/>
            <a:ext cx="8599534" cy="2523768"/>
          </a:xfrm>
          <a:prstGeom prst="rect">
            <a:avLst/>
          </a:prstGeom>
          <a:noFill/>
        </p:spPr>
        <p:txBody>
          <a:bodyPr wrap="none" rtlCol="0">
            <a:spAutoFit/>
          </a:bodyPr>
          <a:lstStyle/>
          <a:p>
            <a:r>
              <a:rPr lang="en-GB" sz="2800" b="1" dirty="0"/>
              <a:t>Accreditation of postgraduate/specialty training centres</a:t>
            </a:r>
          </a:p>
          <a:p>
            <a:endParaRPr lang="en-GB" sz="2800" b="1" dirty="0"/>
          </a:p>
          <a:p>
            <a:r>
              <a:rPr lang="en-GB" sz="2800" b="1" dirty="0"/>
              <a:t>Qualifications to enter the specialty register</a:t>
            </a:r>
          </a:p>
          <a:p>
            <a:endParaRPr lang="en-GB" sz="2800" b="1" dirty="0"/>
          </a:p>
          <a:p>
            <a:r>
              <a:rPr lang="en-GB" sz="2800" b="1" dirty="0"/>
              <a:t>Continuing Professional Development</a:t>
            </a:r>
          </a:p>
          <a:p>
            <a:endParaRPr lang="en-GB" dirty="0"/>
          </a:p>
        </p:txBody>
      </p:sp>
    </p:spTree>
    <p:extLst>
      <p:ext uri="{BB962C8B-B14F-4D97-AF65-F5344CB8AC3E}">
        <p14:creationId xmlns:p14="http://schemas.microsoft.com/office/powerpoint/2010/main" val="315673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1D08D7-2C6D-475C-B1EE-93A6DCE5DD70}"/>
              </a:ext>
            </a:extLst>
          </p:cNvPr>
          <p:cNvSpPr txBox="1"/>
          <p:nvPr/>
        </p:nvSpPr>
        <p:spPr>
          <a:xfrm>
            <a:off x="-86627" y="0"/>
            <a:ext cx="25994705" cy="6370975"/>
          </a:xfrm>
          <a:prstGeom prst="rect">
            <a:avLst/>
          </a:prstGeom>
          <a:noFill/>
        </p:spPr>
        <p:txBody>
          <a:bodyPr wrap="square" rtlCol="0">
            <a:spAutoFit/>
          </a:bodyPr>
          <a:lstStyle/>
          <a:p>
            <a:r>
              <a:rPr lang="en-GB" sz="2400" b="1" dirty="0"/>
              <a:t>National Health Service (NHS) Dentistry:</a:t>
            </a:r>
          </a:p>
          <a:p>
            <a:pPr lvl="1"/>
            <a:r>
              <a:rPr lang="en-GB" sz="2400" dirty="0"/>
              <a:t>NHS dental services provide </a:t>
            </a:r>
            <a:r>
              <a:rPr lang="en-GB" sz="2400" b="1" dirty="0"/>
              <a:t>publicly funded </a:t>
            </a:r>
            <a:r>
              <a:rPr lang="en-GB" sz="2400" dirty="0"/>
              <a:t>dental care to residents in the UK.</a:t>
            </a:r>
          </a:p>
          <a:p>
            <a:pPr lvl="1"/>
            <a:r>
              <a:rPr lang="en-GB" sz="2400" dirty="0"/>
              <a:t>Patients can access NHS dental treatment through NHS dentists who work in </a:t>
            </a:r>
          </a:p>
          <a:p>
            <a:pPr lvl="1"/>
            <a:r>
              <a:rPr lang="en-GB" sz="2400" dirty="0"/>
              <a:t>NHS practices or through a limited number of private dentists who provide </a:t>
            </a:r>
          </a:p>
          <a:p>
            <a:pPr lvl="1"/>
            <a:r>
              <a:rPr lang="en-GB" sz="2400" dirty="0"/>
              <a:t>NHS services.</a:t>
            </a:r>
          </a:p>
          <a:p>
            <a:pPr lvl="1"/>
            <a:r>
              <a:rPr lang="en-GB" sz="2400" dirty="0"/>
              <a:t>NHS dental </a:t>
            </a:r>
            <a:r>
              <a:rPr lang="en-GB" sz="2400" b="1" dirty="0"/>
              <a:t>treatment is subsidized</a:t>
            </a:r>
            <a:r>
              <a:rPr lang="en-GB" sz="2400" dirty="0"/>
              <a:t>, with patients paying set fees for certain </a:t>
            </a:r>
          </a:p>
          <a:p>
            <a:pPr lvl="1"/>
            <a:r>
              <a:rPr lang="en-GB" sz="2400" dirty="0"/>
              <a:t>treatments, and some individuals may be eligible for free dental care, depending </a:t>
            </a:r>
          </a:p>
          <a:p>
            <a:pPr lvl="1"/>
            <a:r>
              <a:rPr lang="en-GB" sz="2400" dirty="0"/>
              <a:t>on their age, income, or specific health conditions.</a:t>
            </a:r>
          </a:p>
          <a:p>
            <a:pPr lvl="1"/>
            <a:r>
              <a:rPr lang="en-GB" sz="2400" dirty="0"/>
              <a:t>NHS dentists follow a fee structure and treatment bands that determine the cost </a:t>
            </a:r>
          </a:p>
          <a:p>
            <a:pPr lvl="1"/>
            <a:r>
              <a:rPr lang="en-GB" sz="2400" dirty="0"/>
              <a:t>of various dental procedures.</a:t>
            </a:r>
          </a:p>
          <a:p>
            <a:r>
              <a:rPr lang="en-GB" sz="2400" b="1" dirty="0"/>
              <a:t>Private Dentistry:</a:t>
            </a:r>
          </a:p>
          <a:p>
            <a:pPr lvl="1"/>
            <a:r>
              <a:rPr lang="en-GB" sz="2400" dirty="0"/>
              <a:t>Many dental practices in the UK are privately operated, and patients can choose </a:t>
            </a:r>
          </a:p>
          <a:p>
            <a:pPr lvl="1"/>
            <a:r>
              <a:rPr lang="en-GB" sz="2400" dirty="0"/>
              <a:t>to receive dental care through private dentists .Private dental treatment is not</a:t>
            </a:r>
          </a:p>
          <a:p>
            <a:pPr lvl="1"/>
            <a:r>
              <a:rPr lang="en-GB" sz="2400" dirty="0"/>
              <a:t>subsidized by the NHS, and patients are responsible for covering the full cost of their </a:t>
            </a:r>
          </a:p>
          <a:p>
            <a:pPr lvl="1"/>
            <a:r>
              <a:rPr lang="en-GB" sz="2400" dirty="0"/>
              <a:t>care. </a:t>
            </a:r>
          </a:p>
          <a:p>
            <a:r>
              <a:rPr lang="en-GB" sz="2400" b="1" dirty="0"/>
              <a:t>Mixed Practices:</a:t>
            </a:r>
          </a:p>
          <a:p>
            <a:pPr lvl="1"/>
            <a:r>
              <a:rPr lang="en-GB" sz="2400" dirty="0"/>
              <a:t>Some dental practices operate on a mixed model, offering both NHS and private dental care. </a:t>
            </a:r>
            <a:endParaRPr lang="en-GB" dirty="0"/>
          </a:p>
        </p:txBody>
      </p:sp>
    </p:spTree>
    <p:extLst>
      <p:ext uri="{BB962C8B-B14F-4D97-AF65-F5344CB8AC3E}">
        <p14:creationId xmlns:p14="http://schemas.microsoft.com/office/powerpoint/2010/main" val="26335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B682C6-D969-4B29-A225-CA6ADCBA80A0}"/>
              </a:ext>
            </a:extLst>
          </p:cNvPr>
          <p:cNvSpPr txBox="1"/>
          <p:nvPr/>
        </p:nvSpPr>
        <p:spPr>
          <a:xfrm>
            <a:off x="105878" y="1020278"/>
            <a:ext cx="12597830" cy="4062651"/>
          </a:xfrm>
          <a:prstGeom prst="rect">
            <a:avLst/>
          </a:prstGeom>
          <a:noFill/>
        </p:spPr>
        <p:txBody>
          <a:bodyPr wrap="square" rtlCol="0">
            <a:spAutoFit/>
          </a:bodyPr>
          <a:lstStyle/>
          <a:p>
            <a:r>
              <a:rPr lang="en-GB" sz="2400" b="1" dirty="0"/>
              <a:t>Specialist Referrals:</a:t>
            </a:r>
          </a:p>
          <a:p>
            <a:pPr lvl="1"/>
            <a:r>
              <a:rPr lang="en-GB" sz="2400" dirty="0"/>
              <a:t>In cases where patients require specialized dental treatment (e.g., orthodontics, </a:t>
            </a:r>
          </a:p>
          <a:p>
            <a:pPr lvl="1"/>
            <a:r>
              <a:rPr lang="en-GB" sz="2400" dirty="0"/>
              <a:t>oral surgery, endodontics), general dentists may refer patients to dental specialists.</a:t>
            </a:r>
          </a:p>
          <a:p>
            <a:r>
              <a:rPr lang="en-GB" sz="2400" b="1" dirty="0"/>
              <a:t>Dental Hospitals:</a:t>
            </a:r>
          </a:p>
          <a:p>
            <a:pPr lvl="1"/>
            <a:r>
              <a:rPr lang="en-GB" sz="2400" dirty="0"/>
              <a:t>Dental hospitals are specialized healthcare facilities that provide more complex and </a:t>
            </a:r>
          </a:p>
          <a:p>
            <a:pPr lvl="1"/>
            <a:r>
              <a:rPr lang="en-GB" sz="2400" dirty="0"/>
              <a:t>advanced dental treatments, as well as training for dental professionals.</a:t>
            </a:r>
          </a:p>
          <a:p>
            <a:r>
              <a:rPr lang="en-GB" sz="2400" b="1" dirty="0"/>
              <a:t>Dental Schools:</a:t>
            </a:r>
          </a:p>
          <a:p>
            <a:pPr lvl="1"/>
            <a:r>
              <a:rPr lang="en-GB" sz="2400" dirty="0"/>
              <a:t>Dental schools in the UK offer undergraduate and postgraduate dental education and </a:t>
            </a:r>
          </a:p>
          <a:p>
            <a:pPr lvl="1"/>
            <a:r>
              <a:rPr lang="en-GB" sz="2400" dirty="0"/>
              <a:t>training. They also provide dental care services through teaching clinics where dental </a:t>
            </a:r>
          </a:p>
          <a:p>
            <a:pPr lvl="1"/>
            <a:r>
              <a:rPr lang="en-GB" sz="2400" dirty="0"/>
              <a:t>students gain hands-on experience under the supervision of experienced faculty members.</a:t>
            </a:r>
          </a:p>
          <a:p>
            <a:endParaRPr lang="en-GB" dirty="0"/>
          </a:p>
        </p:txBody>
      </p:sp>
    </p:spTree>
    <p:extLst>
      <p:ext uri="{BB962C8B-B14F-4D97-AF65-F5344CB8AC3E}">
        <p14:creationId xmlns:p14="http://schemas.microsoft.com/office/powerpoint/2010/main" val="1475735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F9456-64CB-4F75-90CF-82B13834A631}"/>
              </a:ext>
            </a:extLst>
          </p:cNvPr>
          <p:cNvSpPr txBox="1"/>
          <p:nvPr/>
        </p:nvSpPr>
        <p:spPr>
          <a:xfrm>
            <a:off x="519765" y="1597794"/>
            <a:ext cx="7016816" cy="3416320"/>
          </a:xfrm>
          <a:prstGeom prst="rect">
            <a:avLst/>
          </a:prstGeom>
          <a:noFill/>
        </p:spPr>
        <p:txBody>
          <a:bodyPr wrap="square" rtlCol="0">
            <a:spAutoFit/>
          </a:bodyPr>
          <a:lstStyle/>
          <a:p>
            <a:r>
              <a:rPr lang="en-GB" sz="3600" dirty="0"/>
              <a:t>Discuss for two minutes with your neighbour, </a:t>
            </a:r>
          </a:p>
          <a:p>
            <a:endParaRPr lang="en-GB" sz="3600" dirty="0"/>
          </a:p>
          <a:p>
            <a:r>
              <a:rPr lang="en-GB" sz="3600" dirty="0"/>
              <a:t>Discuss funding models for oral health discuss the challenges &amp; opportunities</a:t>
            </a:r>
          </a:p>
        </p:txBody>
      </p:sp>
      <p:sp>
        <p:nvSpPr>
          <p:cNvPr id="3" name="TextBox 2">
            <a:extLst>
              <a:ext uri="{FF2B5EF4-FFF2-40B4-BE49-F238E27FC236}">
                <a16:creationId xmlns:a16="http://schemas.microsoft.com/office/drawing/2014/main" id="{15C40D41-AA23-4BF0-AD6E-0BE227A28F88}"/>
              </a:ext>
            </a:extLst>
          </p:cNvPr>
          <p:cNvSpPr txBox="1"/>
          <p:nvPr/>
        </p:nvSpPr>
        <p:spPr>
          <a:xfrm>
            <a:off x="519766" y="760396"/>
            <a:ext cx="1298934" cy="677108"/>
          </a:xfrm>
          <a:prstGeom prst="rect">
            <a:avLst/>
          </a:prstGeom>
          <a:noFill/>
        </p:spPr>
        <p:txBody>
          <a:bodyPr wrap="square" rtlCol="0">
            <a:spAutoFit/>
          </a:bodyPr>
          <a:lstStyle/>
          <a:p>
            <a:r>
              <a:rPr lang="en-GB" sz="3800" b="1" dirty="0"/>
              <a:t>Task</a:t>
            </a:r>
          </a:p>
        </p:txBody>
      </p:sp>
    </p:spTree>
    <p:extLst>
      <p:ext uri="{BB962C8B-B14F-4D97-AF65-F5344CB8AC3E}">
        <p14:creationId xmlns:p14="http://schemas.microsoft.com/office/powerpoint/2010/main" val="148879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470"/>
            <a:ext cx="12208256" cy="6884470"/>
          </a:xfrm>
          <a:prstGeom prst="rect">
            <a:avLst/>
          </a:prstGeom>
        </p:spPr>
      </p:pic>
      <p:pic>
        <p:nvPicPr>
          <p:cNvPr id="4" name="Content Placeholder 3">
            <a:extLst>
              <a:ext uri="{FF2B5EF4-FFF2-40B4-BE49-F238E27FC236}">
                <a16:creationId xmlns:a16="http://schemas.microsoft.com/office/drawing/2014/main" id="{995BF213-D4DF-4FA7-918D-2EB76A376D12}"/>
              </a:ext>
            </a:extLst>
          </p:cNvPr>
          <p:cNvPicPr>
            <a:picLocks noChangeAspect="1"/>
          </p:cNvPicPr>
          <p:nvPr/>
        </p:nvPicPr>
        <p:blipFill>
          <a:blip r:embed="rId4">
            <a:duotone>
              <a:prstClr val="black"/>
              <a:srgbClr val="4285F4">
                <a:tint val="45000"/>
                <a:satMod val="400000"/>
              </a:srgbClr>
            </a:duotone>
            <a:extLst>
              <a:ext uri="{28A0092B-C50C-407E-A947-70E740481C1C}">
                <a14:useLocalDpi xmlns:a14="http://schemas.microsoft.com/office/drawing/2010/main" val="0"/>
              </a:ext>
            </a:extLst>
          </a:blip>
          <a:stretch>
            <a:fillRect/>
          </a:stretch>
        </p:blipFill>
        <p:spPr>
          <a:xfrm>
            <a:off x="9608820" y="164943"/>
            <a:ext cx="2207205" cy="582814"/>
          </a:xfrm>
          <a:prstGeom prst="rect">
            <a:avLst/>
          </a:prstGeom>
        </p:spPr>
      </p:pic>
      <p:sp>
        <p:nvSpPr>
          <p:cNvPr id="5" name="TextBox 4">
            <a:extLst>
              <a:ext uri="{FF2B5EF4-FFF2-40B4-BE49-F238E27FC236}">
                <a16:creationId xmlns:a16="http://schemas.microsoft.com/office/drawing/2014/main" id="{146A055A-9F8F-49E7-8760-32F8556CF477}"/>
              </a:ext>
            </a:extLst>
          </p:cNvPr>
          <p:cNvSpPr txBox="1"/>
          <p:nvPr/>
        </p:nvSpPr>
        <p:spPr>
          <a:xfrm>
            <a:off x="4267200" y="5547360"/>
            <a:ext cx="30765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Questions?</a:t>
            </a:r>
          </a:p>
        </p:txBody>
      </p:sp>
    </p:spTree>
    <p:extLst>
      <p:ext uri="{BB962C8B-B14F-4D97-AF65-F5344CB8AC3E}">
        <p14:creationId xmlns:p14="http://schemas.microsoft.com/office/powerpoint/2010/main" val="107271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786E48-8FEB-4F8E-986C-C0F99BE37D80}"/>
              </a:ext>
            </a:extLst>
          </p:cNvPr>
          <p:cNvSpPr>
            <a:spLocks noGrp="1"/>
          </p:cNvSpPr>
          <p:nvPr>
            <p:ph type="body" idx="13"/>
          </p:nvPr>
        </p:nvSpPr>
        <p:spPr>
          <a:xfrm>
            <a:off x="566237" y="4604658"/>
            <a:ext cx="6780768" cy="1948542"/>
          </a:xfrm>
        </p:spPr>
        <p:txBody>
          <a:bodyPr/>
          <a:lstStyle/>
          <a:p>
            <a:r>
              <a:rPr lang="en-GB" dirty="0">
                <a:hlinkClick r:id="rId2"/>
              </a:rPr>
              <a:t>barry.quinn@liverpool.ac.uk</a:t>
            </a:r>
            <a:endParaRPr lang="en-GB" dirty="0"/>
          </a:p>
          <a:p>
            <a:endParaRPr lang="en-GB" dirty="0"/>
          </a:p>
          <a:p>
            <a:r>
              <a:rPr lang="en-GB" sz="2400" dirty="0"/>
              <a:t>Professor Barry F.A. Quinn</a:t>
            </a:r>
          </a:p>
          <a:p>
            <a:r>
              <a:rPr lang="en-GB" sz="1600" dirty="0"/>
              <a:t>NTF PhD MSc BDS LDS MRD FDS FFD FHEA FFGDP FDTFEd FNCUP</a:t>
            </a:r>
          </a:p>
          <a:p>
            <a:endParaRPr lang="en-GB" sz="1600" dirty="0"/>
          </a:p>
          <a:p>
            <a:r>
              <a:rPr lang="en-GB" sz="1600" dirty="0"/>
              <a:t>Chair in Restorative Dentistry &amp; Dental Education</a:t>
            </a:r>
          </a:p>
        </p:txBody>
      </p:sp>
    </p:spTree>
    <p:extLst>
      <p:ext uri="{BB962C8B-B14F-4D97-AF65-F5344CB8AC3E}">
        <p14:creationId xmlns:p14="http://schemas.microsoft.com/office/powerpoint/2010/main" val="416253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3EC31-8547-450F-83DA-B66726A4473D}"/>
              </a:ext>
            </a:extLst>
          </p:cNvPr>
          <p:cNvSpPr txBox="1"/>
          <p:nvPr/>
        </p:nvSpPr>
        <p:spPr>
          <a:xfrm>
            <a:off x="231007" y="1482291"/>
            <a:ext cx="12692976" cy="5262979"/>
          </a:xfrm>
          <a:prstGeom prst="rect">
            <a:avLst/>
          </a:prstGeom>
          <a:noFill/>
        </p:spPr>
        <p:txBody>
          <a:bodyPr wrap="square" rtlCol="0">
            <a:spAutoFit/>
          </a:bodyPr>
          <a:lstStyle/>
          <a:p>
            <a:r>
              <a:rPr lang="en-GB" sz="2800" dirty="0"/>
              <a:t>The </a:t>
            </a:r>
            <a:r>
              <a:rPr lang="en-GB" sz="2800" b="1" dirty="0"/>
              <a:t>National Health Service (NHS) in the United Kingdom </a:t>
            </a:r>
            <a:r>
              <a:rPr lang="en-GB" sz="2800" dirty="0"/>
              <a:t>is a publicly </a:t>
            </a:r>
          </a:p>
          <a:p>
            <a:r>
              <a:rPr lang="en-GB" sz="2800" dirty="0"/>
              <a:t>funded healthcare system that provides medical services and treatment </a:t>
            </a:r>
          </a:p>
          <a:p>
            <a:r>
              <a:rPr lang="en-GB" sz="2800" dirty="0"/>
              <a:t>to the residents of the UK. </a:t>
            </a:r>
          </a:p>
          <a:p>
            <a:endParaRPr lang="en-GB" sz="2800" dirty="0"/>
          </a:p>
          <a:p>
            <a:r>
              <a:rPr lang="en-GB" sz="2800" dirty="0"/>
              <a:t>It was established in 1948 and is one of the largest and most comprehensive healthcare systems in the world. </a:t>
            </a:r>
          </a:p>
          <a:p>
            <a:endParaRPr lang="en-GB" sz="2800" dirty="0"/>
          </a:p>
          <a:p>
            <a:r>
              <a:rPr lang="en-GB" sz="2800" dirty="0"/>
              <a:t>The NHS plays a vital role in providing healthcare services, and its </a:t>
            </a:r>
          </a:p>
          <a:p>
            <a:r>
              <a:rPr lang="en-GB" sz="2800" dirty="0"/>
              <a:t>principles are based on the idea that </a:t>
            </a:r>
            <a:r>
              <a:rPr lang="en-GB" sz="2800" b="1" dirty="0"/>
              <a:t>healthcare should be available </a:t>
            </a:r>
            <a:r>
              <a:rPr lang="en-GB" sz="2800" dirty="0"/>
              <a:t>to all,</a:t>
            </a:r>
          </a:p>
          <a:p>
            <a:r>
              <a:rPr lang="en-GB" sz="2800" dirty="0"/>
              <a:t>regardless of an individual's financial means. </a:t>
            </a:r>
          </a:p>
          <a:p>
            <a:r>
              <a:rPr lang="en-GB" sz="2800" b="1" dirty="0"/>
              <a:t>Free at the point of contact.</a:t>
            </a:r>
          </a:p>
          <a:p>
            <a:endParaRPr lang="en-GB" sz="2800" dirty="0"/>
          </a:p>
        </p:txBody>
      </p:sp>
      <p:pic>
        <p:nvPicPr>
          <p:cNvPr id="10242" name="Picture 2" descr="File:National Health Service (England) logo.svg - Wikipedia">
            <a:extLst>
              <a:ext uri="{FF2B5EF4-FFF2-40B4-BE49-F238E27FC236}">
                <a16:creationId xmlns:a16="http://schemas.microsoft.com/office/drawing/2014/main" id="{E8ABD5A2-4E07-427F-9573-3AA36DBDA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12" y="158717"/>
            <a:ext cx="2704649" cy="10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939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F9456-64CB-4F75-90CF-82B13834A631}"/>
              </a:ext>
            </a:extLst>
          </p:cNvPr>
          <p:cNvSpPr txBox="1"/>
          <p:nvPr/>
        </p:nvSpPr>
        <p:spPr>
          <a:xfrm>
            <a:off x="519765" y="1597794"/>
            <a:ext cx="7016816" cy="2308324"/>
          </a:xfrm>
          <a:prstGeom prst="rect">
            <a:avLst/>
          </a:prstGeom>
          <a:noFill/>
        </p:spPr>
        <p:txBody>
          <a:bodyPr wrap="square" rtlCol="0">
            <a:spAutoFit/>
          </a:bodyPr>
          <a:lstStyle/>
          <a:p>
            <a:r>
              <a:rPr lang="en-GB" sz="3600" dirty="0"/>
              <a:t>Discuss for two minutes with your neighbour, </a:t>
            </a:r>
          </a:p>
          <a:p>
            <a:r>
              <a:rPr lang="en-GB" sz="3600" dirty="0"/>
              <a:t>the challenges of providing free health care</a:t>
            </a:r>
          </a:p>
        </p:txBody>
      </p:sp>
      <p:sp>
        <p:nvSpPr>
          <p:cNvPr id="3" name="TextBox 2">
            <a:extLst>
              <a:ext uri="{FF2B5EF4-FFF2-40B4-BE49-F238E27FC236}">
                <a16:creationId xmlns:a16="http://schemas.microsoft.com/office/drawing/2014/main" id="{15C40D41-AA23-4BF0-AD6E-0BE227A28F88}"/>
              </a:ext>
            </a:extLst>
          </p:cNvPr>
          <p:cNvSpPr txBox="1"/>
          <p:nvPr/>
        </p:nvSpPr>
        <p:spPr>
          <a:xfrm>
            <a:off x="519766" y="760396"/>
            <a:ext cx="1298934" cy="677108"/>
          </a:xfrm>
          <a:prstGeom prst="rect">
            <a:avLst/>
          </a:prstGeom>
          <a:noFill/>
        </p:spPr>
        <p:txBody>
          <a:bodyPr wrap="square" rtlCol="0">
            <a:spAutoFit/>
          </a:bodyPr>
          <a:lstStyle/>
          <a:p>
            <a:r>
              <a:rPr lang="en-GB" sz="3800" b="1" dirty="0"/>
              <a:t>Task</a:t>
            </a:r>
          </a:p>
        </p:txBody>
      </p:sp>
    </p:spTree>
    <p:extLst>
      <p:ext uri="{BB962C8B-B14F-4D97-AF65-F5344CB8AC3E}">
        <p14:creationId xmlns:p14="http://schemas.microsoft.com/office/powerpoint/2010/main" val="3600236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A9D481-971A-4F1A-B562-D71675D2622D}"/>
              </a:ext>
            </a:extLst>
          </p:cNvPr>
          <p:cNvSpPr txBox="1"/>
          <p:nvPr/>
        </p:nvSpPr>
        <p:spPr>
          <a:xfrm>
            <a:off x="798897" y="789272"/>
            <a:ext cx="10341795" cy="584775"/>
          </a:xfrm>
          <a:prstGeom prst="rect">
            <a:avLst/>
          </a:prstGeom>
          <a:noFill/>
        </p:spPr>
        <p:txBody>
          <a:bodyPr wrap="square" rtlCol="0">
            <a:spAutoFit/>
          </a:bodyPr>
          <a:lstStyle/>
          <a:p>
            <a:r>
              <a:rPr lang="en-GB" sz="3200" b="1" dirty="0"/>
              <a:t>Key features and components of the NHS in the UK include</a:t>
            </a:r>
            <a:r>
              <a:rPr lang="en-GB" dirty="0"/>
              <a:t>:</a:t>
            </a:r>
          </a:p>
        </p:txBody>
      </p:sp>
      <p:sp>
        <p:nvSpPr>
          <p:cNvPr id="3" name="TextBox 2">
            <a:extLst>
              <a:ext uri="{FF2B5EF4-FFF2-40B4-BE49-F238E27FC236}">
                <a16:creationId xmlns:a16="http://schemas.microsoft.com/office/drawing/2014/main" id="{59FA2623-0205-4964-B922-6F5A8D21E666}"/>
              </a:ext>
            </a:extLst>
          </p:cNvPr>
          <p:cNvSpPr txBox="1"/>
          <p:nvPr/>
        </p:nvSpPr>
        <p:spPr>
          <a:xfrm>
            <a:off x="-125128" y="1540043"/>
            <a:ext cx="28127059" cy="4431983"/>
          </a:xfrm>
          <a:prstGeom prst="rect">
            <a:avLst/>
          </a:prstGeom>
          <a:noFill/>
        </p:spPr>
        <p:txBody>
          <a:bodyPr wrap="square" rtlCol="0">
            <a:spAutoFit/>
          </a:bodyPr>
          <a:lstStyle/>
          <a:p>
            <a:r>
              <a:rPr lang="en-GB" sz="2400" b="1" dirty="0"/>
              <a:t>Free at the Point of Care:</a:t>
            </a:r>
          </a:p>
          <a:p>
            <a:pPr lvl="1"/>
            <a:r>
              <a:rPr lang="en-GB" sz="2400" dirty="0"/>
              <a:t>One of the core principles of the NHS is that healthcare services are provided </a:t>
            </a:r>
          </a:p>
          <a:p>
            <a:pPr lvl="1"/>
            <a:r>
              <a:rPr lang="en-GB" sz="2400" dirty="0"/>
              <a:t>free of charge at the point of use. Patients do not have to pay out of pocket when receiving </a:t>
            </a:r>
          </a:p>
          <a:p>
            <a:pPr lvl="1"/>
            <a:r>
              <a:rPr lang="en-GB" sz="2400" dirty="0"/>
              <a:t>medical treatment, whether it's a general practitioner (GP) appointment, a hospital stay, </a:t>
            </a:r>
          </a:p>
          <a:p>
            <a:pPr lvl="1"/>
            <a:r>
              <a:rPr lang="en-GB" sz="2400" dirty="0"/>
              <a:t>or a surgical procedure.</a:t>
            </a:r>
          </a:p>
          <a:p>
            <a:r>
              <a:rPr lang="en-GB" sz="2400" b="1" dirty="0"/>
              <a:t>Comprehensive Services:</a:t>
            </a:r>
          </a:p>
          <a:p>
            <a:pPr lvl="1"/>
            <a:r>
              <a:rPr lang="en-GB" sz="2400" dirty="0"/>
              <a:t>The NHS offers a wide range of healthcare services, including general medical care, </a:t>
            </a:r>
          </a:p>
          <a:p>
            <a:pPr lvl="1"/>
            <a:r>
              <a:rPr lang="en-GB" sz="2400" dirty="0"/>
              <a:t>hospital services, emergency care, mental health services, dental care, and more.</a:t>
            </a:r>
          </a:p>
          <a:p>
            <a:r>
              <a:rPr lang="en-GB" sz="2400" b="1" dirty="0"/>
              <a:t>General Practitioners (GPs):</a:t>
            </a:r>
          </a:p>
          <a:p>
            <a:pPr lvl="1"/>
            <a:r>
              <a:rPr lang="en-GB" sz="2400" dirty="0"/>
              <a:t>GPs serve as the primary point of contact for patients in the NHS. They provide a range of </a:t>
            </a:r>
          </a:p>
          <a:p>
            <a:pPr lvl="1"/>
            <a:r>
              <a:rPr lang="en-GB" sz="2400" dirty="0"/>
              <a:t>medical services, including diagnosis, treatment, and referrals to specialists when necessary.</a:t>
            </a:r>
          </a:p>
          <a:p>
            <a:endParaRPr lang="en-GB" dirty="0"/>
          </a:p>
        </p:txBody>
      </p:sp>
      <p:pic>
        <p:nvPicPr>
          <p:cNvPr id="4" name="Picture 2" descr="File:National Health Service (England) logo.svg - Wikipedia">
            <a:extLst>
              <a:ext uri="{FF2B5EF4-FFF2-40B4-BE49-F238E27FC236}">
                <a16:creationId xmlns:a16="http://schemas.microsoft.com/office/drawing/2014/main" id="{1A845951-BD5D-44E9-BDC0-1EAF1D5B8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13" y="158717"/>
            <a:ext cx="1443536" cy="58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333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FA269-FB32-41CC-988D-197F553A8F58}"/>
              </a:ext>
            </a:extLst>
          </p:cNvPr>
          <p:cNvSpPr txBox="1"/>
          <p:nvPr/>
        </p:nvSpPr>
        <p:spPr>
          <a:xfrm>
            <a:off x="211756" y="1174283"/>
            <a:ext cx="21201787" cy="4062651"/>
          </a:xfrm>
          <a:prstGeom prst="rect">
            <a:avLst/>
          </a:prstGeom>
          <a:noFill/>
        </p:spPr>
        <p:txBody>
          <a:bodyPr wrap="square" rtlCol="0">
            <a:spAutoFit/>
          </a:bodyPr>
          <a:lstStyle/>
          <a:p>
            <a:r>
              <a:rPr lang="en-GB" sz="2400" b="1" dirty="0"/>
              <a:t>Hospitals:</a:t>
            </a:r>
          </a:p>
          <a:p>
            <a:pPr lvl="1"/>
            <a:r>
              <a:rPr lang="en-GB" sz="2400" dirty="0"/>
              <a:t>NHS hospitals are publicly funded and provide a variety of inpatient and outpatient </a:t>
            </a:r>
          </a:p>
          <a:p>
            <a:pPr lvl="1"/>
            <a:r>
              <a:rPr lang="en-GB" sz="2400" dirty="0"/>
              <a:t>services. This includes general hospitals, teaching hospitals, and specialized hospitals </a:t>
            </a:r>
          </a:p>
          <a:p>
            <a:pPr lvl="1"/>
            <a:r>
              <a:rPr lang="en-GB" sz="2400" dirty="0"/>
              <a:t>for specific conditions and treatments.</a:t>
            </a:r>
          </a:p>
          <a:p>
            <a:r>
              <a:rPr lang="en-GB" sz="2400" b="1" dirty="0"/>
              <a:t>Specialized Care:</a:t>
            </a:r>
          </a:p>
          <a:p>
            <a:pPr lvl="1"/>
            <a:r>
              <a:rPr lang="en-GB" sz="2400" dirty="0"/>
              <a:t>The NHS offers specialized care through various services, such as maternity care,</a:t>
            </a:r>
          </a:p>
          <a:p>
            <a:pPr lvl="1"/>
            <a:r>
              <a:rPr lang="en-GB" sz="2400" dirty="0"/>
              <a:t>paediatric care, cancer care, and services for individuals with chronic conditions.</a:t>
            </a:r>
          </a:p>
          <a:p>
            <a:r>
              <a:rPr lang="en-GB" sz="2400" b="1" dirty="0"/>
              <a:t>Mental Health Services:</a:t>
            </a:r>
          </a:p>
          <a:p>
            <a:pPr lvl="1"/>
            <a:r>
              <a:rPr lang="en-GB" sz="2400" dirty="0"/>
              <a:t>The NHS provides mental health services, including access to psychiatrists, psychologists, </a:t>
            </a:r>
          </a:p>
          <a:p>
            <a:pPr lvl="1"/>
            <a:r>
              <a:rPr lang="en-GB" sz="2400" dirty="0"/>
              <a:t>and community-based mental health care teams.</a:t>
            </a:r>
          </a:p>
          <a:p>
            <a:endParaRPr lang="en-GB" dirty="0"/>
          </a:p>
        </p:txBody>
      </p:sp>
      <p:pic>
        <p:nvPicPr>
          <p:cNvPr id="3" name="Picture 2" descr="File:National Health Service (England) logo.svg - Wikipedia">
            <a:extLst>
              <a:ext uri="{FF2B5EF4-FFF2-40B4-BE49-F238E27FC236}">
                <a16:creationId xmlns:a16="http://schemas.microsoft.com/office/drawing/2014/main" id="{81770563-0A35-4C8A-B7A9-8232EE6D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58" y="168342"/>
            <a:ext cx="2050182" cy="83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99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7A7AF9-0F3A-4A2B-8231-274F4C8413A9}"/>
              </a:ext>
            </a:extLst>
          </p:cNvPr>
          <p:cNvSpPr txBox="1"/>
          <p:nvPr/>
        </p:nvSpPr>
        <p:spPr>
          <a:xfrm>
            <a:off x="221381" y="1222408"/>
            <a:ext cx="11396312" cy="5816977"/>
          </a:xfrm>
          <a:prstGeom prst="rect">
            <a:avLst/>
          </a:prstGeom>
          <a:noFill/>
        </p:spPr>
        <p:txBody>
          <a:bodyPr wrap="square" rtlCol="0">
            <a:spAutoFit/>
          </a:bodyPr>
          <a:lstStyle/>
          <a:p>
            <a:r>
              <a:rPr lang="en-GB" sz="2400" b="1" dirty="0"/>
              <a:t>Dental and Optical Care:</a:t>
            </a:r>
          </a:p>
          <a:p>
            <a:r>
              <a:rPr lang="en-GB" sz="2400" dirty="0"/>
              <a:t>Dental services are available through the NHS, although some treatments may involve </a:t>
            </a:r>
          </a:p>
          <a:p>
            <a:r>
              <a:rPr lang="en-GB" sz="2400" dirty="0"/>
              <a:t>charges. Additionally, the NHS provides eye care services, including eye examinations </a:t>
            </a:r>
          </a:p>
          <a:p>
            <a:r>
              <a:rPr lang="en-GB" sz="2400" dirty="0"/>
              <a:t>and some vision correction services.</a:t>
            </a:r>
          </a:p>
          <a:p>
            <a:endParaRPr lang="en-GB" sz="2400" dirty="0"/>
          </a:p>
          <a:p>
            <a:r>
              <a:rPr lang="en-GB" sz="2400" b="1" dirty="0"/>
              <a:t>National Oversight:</a:t>
            </a:r>
          </a:p>
          <a:p>
            <a:pPr lvl="1"/>
            <a:r>
              <a:rPr lang="en-GB" sz="2400" dirty="0"/>
              <a:t>The NHS is overseen by the Department of Health and Social Care at the national level. This department sets policies and guidelines, allocates funding, and ensures the overall performance and efficiency of the NHS.</a:t>
            </a:r>
          </a:p>
          <a:p>
            <a:pPr lvl="1"/>
            <a:endParaRPr lang="en-GB" sz="2400" dirty="0"/>
          </a:p>
          <a:p>
            <a:r>
              <a:rPr lang="en-GB" sz="2400" b="1" dirty="0"/>
              <a:t>Quality and Safety:</a:t>
            </a:r>
          </a:p>
          <a:p>
            <a:pPr lvl="1"/>
            <a:r>
              <a:rPr lang="en-GB" sz="2400" dirty="0"/>
              <a:t>The NHS places a strong emphasis on quality and safety, with organizations such as the </a:t>
            </a:r>
            <a:r>
              <a:rPr lang="en-GB" sz="2400" b="1" dirty="0"/>
              <a:t>National Institute for Health and Care Excellence (NICE) </a:t>
            </a:r>
            <a:r>
              <a:rPr lang="en-GB" sz="2400" dirty="0"/>
              <a:t>providing clinical guidelines and standards.</a:t>
            </a:r>
          </a:p>
          <a:p>
            <a:endParaRPr lang="en-GB" dirty="0"/>
          </a:p>
          <a:p>
            <a:endParaRPr lang="en-GB" dirty="0"/>
          </a:p>
        </p:txBody>
      </p:sp>
      <p:pic>
        <p:nvPicPr>
          <p:cNvPr id="4" name="Picture 2" descr="File:National Health Service (England) logo.svg - Wikipedia">
            <a:extLst>
              <a:ext uri="{FF2B5EF4-FFF2-40B4-BE49-F238E27FC236}">
                <a16:creationId xmlns:a16="http://schemas.microsoft.com/office/drawing/2014/main" id="{B4D6E05C-1D39-4937-BEE8-0D6688EA8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139466"/>
            <a:ext cx="2415890" cy="9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7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5528F6-6923-44A4-BA9B-CD2F54E2D749}"/>
              </a:ext>
            </a:extLst>
          </p:cNvPr>
          <p:cNvSpPr/>
          <p:nvPr/>
        </p:nvSpPr>
        <p:spPr>
          <a:xfrm>
            <a:off x="413886" y="1617044"/>
            <a:ext cx="10664791" cy="3046988"/>
          </a:xfrm>
          <a:prstGeom prst="rect">
            <a:avLst/>
          </a:prstGeom>
        </p:spPr>
        <p:txBody>
          <a:bodyPr wrap="square">
            <a:spAutoFit/>
          </a:bodyPr>
          <a:lstStyle/>
          <a:p>
            <a:r>
              <a:rPr lang="en-GB" sz="3200" b="1" i="0" dirty="0">
                <a:solidFill>
                  <a:srgbClr val="374151"/>
                </a:solidFill>
                <a:effectLst/>
                <a:latin typeface="Söhne"/>
              </a:rPr>
              <a:t>Funding:</a:t>
            </a:r>
          </a:p>
          <a:p>
            <a:r>
              <a:rPr lang="en-GB" sz="3200" b="0" i="0" dirty="0">
                <a:solidFill>
                  <a:srgbClr val="374151"/>
                </a:solidFill>
                <a:effectLst/>
                <a:latin typeface="Söhne"/>
              </a:rPr>
              <a:t>The NHS is funded primarily through taxation. It is funded from general taxation revenue, National Insurance contributions, and other sources of government revenue. The NHS budget is allocated to various regions within the UK to ensure equitable access to healthcare.</a:t>
            </a:r>
          </a:p>
        </p:txBody>
      </p:sp>
      <p:pic>
        <p:nvPicPr>
          <p:cNvPr id="4" name="Picture 2" descr="File:National Health Service (England) logo.svg - Wikipedia">
            <a:extLst>
              <a:ext uri="{FF2B5EF4-FFF2-40B4-BE49-F238E27FC236}">
                <a16:creationId xmlns:a16="http://schemas.microsoft.com/office/drawing/2014/main" id="{C2E83626-EED6-465E-9F9B-F7F5398DE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6" y="457100"/>
            <a:ext cx="2415890" cy="9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6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8B09E3-F99A-40F1-BBD5-02E64931F779}"/>
              </a:ext>
            </a:extLst>
          </p:cNvPr>
          <p:cNvSpPr>
            <a:spLocks noGrp="1"/>
          </p:cNvSpPr>
          <p:nvPr>
            <p:ph type="title"/>
          </p:nvPr>
        </p:nvSpPr>
        <p:spPr/>
        <p:txBody>
          <a:bodyPr>
            <a:normAutofit fontScale="90000"/>
          </a:bodyPr>
          <a:lstStyle/>
          <a:p>
            <a:r>
              <a:rPr lang="en-GB" dirty="0"/>
              <a:t>Organisation of Education</a:t>
            </a:r>
            <a:br>
              <a:rPr lang="en-GB" dirty="0"/>
            </a:br>
            <a:r>
              <a:rPr lang="en-GB" sz="3300" dirty="0"/>
              <a:t>United Kingdom—England, Northern Ireland, Scotland, and Wales </a:t>
            </a:r>
          </a:p>
        </p:txBody>
      </p:sp>
      <p:sp>
        <p:nvSpPr>
          <p:cNvPr id="5" name="Content Placeholder 4">
            <a:extLst>
              <a:ext uri="{FF2B5EF4-FFF2-40B4-BE49-F238E27FC236}">
                <a16:creationId xmlns:a16="http://schemas.microsoft.com/office/drawing/2014/main" id="{D60F5115-B297-4B28-93AE-E1E365898362}"/>
              </a:ext>
            </a:extLst>
          </p:cNvPr>
          <p:cNvSpPr>
            <a:spLocks noGrp="1"/>
          </p:cNvSpPr>
          <p:nvPr>
            <p:ph idx="1"/>
          </p:nvPr>
        </p:nvSpPr>
        <p:spPr/>
        <p:txBody>
          <a:bodyPr>
            <a:normAutofit/>
          </a:bodyPr>
          <a:lstStyle/>
          <a:p>
            <a:r>
              <a:rPr lang="en-GB" b="1" dirty="0"/>
              <a:t>Primary</a:t>
            </a:r>
          </a:p>
          <a:p>
            <a:pPr lvl="1"/>
            <a:r>
              <a:rPr lang="en-GB" dirty="0"/>
              <a:t>Typically covers children aged 5 to 11, Key Stages 1 and 2 </a:t>
            </a:r>
          </a:p>
          <a:p>
            <a:r>
              <a:rPr lang="en-GB" b="1" dirty="0"/>
              <a:t>Secondary</a:t>
            </a:r>
          </a:p>
          <a:p>
            <a:pPr lvl="1"/>
            <a:r>
              <a:rPr lang="en-GB" dirty="0"/>
              <a:t>Secondary education covers Key Stages 3 and 4 (ages 11-16)</a:t>
            </a:r>
          </a:p>
          <a:p>
            <a:pPr lvl="1"/>
            <a:r>
              <a:rPr lang="en-GB" dirty="0"/>
              <a:t>General Certificate of Secondary Education (GCSE) exams at the end of Key Stage 4. Usually 8-10 subjects</a:t>
            </a:r>
          </a:p>
          <a:p>
            <a:pPr lvl="1"/>
            <a:r>
              <a:rPr lang="en-GB" dirty="0"/>
              <a:t>A-level qualifications at age 18 usually 3-4 subjects</a:t>
            </a:r>
          </a:p>
          <a:p>
            <a:r>
              <a:rPr lang="en-GB" b="1" dirty="0"/>
              <a:t>Tertiary (University)</a:t>
            </a:r>
          </a:p>
          <a:p>
            <a:pPr lvl="1"/>
            <a:r>
              <a:rPr lang="en-GB" dirty="0"/>
              <a:t>Bachelor of Dental Surgery 5 year degree</a:t>
            </a:r>
          </a:p>
        </p:txBody>
      </p:sp>
      <p:pic>
        <p:nvPicPr>
          <p:cNvPr id="1026" name="Picture 2" descr="Is a university education still worth the time and money? | Higher education  | The Guardian">
            <a:extLst>
              <a:ext uri="{FF2B5EF4-FFF2-40B4-BE49-F238E27FC236}">
                <a16:creationId xmlns:a16="http://schemas.microsoft.com/office/drawing/2014/main" id="{63C28E75-73D2-4F0E-AF7D-CF600E1B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436" y="4495887"/>
            <a:ext cx="3114850" cy="1816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52581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OL-Brick">
      <a:dk1>
        <a:srgbClr val="000000"/>
      </a:dk1>
      <a:lt1>
        <a:srgbClr val="FFFFFF"/>
      </a:lt1>
      <a:dk2>
        <a:srgbClr val="4A3040"/>
      </a:dk2>
      <a:lt2>
        <a:srgbClr val="F8F8F6"/>
      </a:lt2>
      <a:accent1>
        <a:srgbClr val="202B58"/>
      </a:accent1>
      <a:accent2>
        <a:srgbClr val="009CDE"/>
      </a:accent2>
      <a:accent3>
        <a:srgbClr val="00AB8E"/>
      </a:accent3>
      <a:accent4>
        <a:srgbClr val="FFD100"/>
      </a:accent4>
      <a:accent5>
        <a:srgbClr val="285C4D"/>
      </a:accent5>
      <a:accent6>
        <a:srgbClr val="F87C56"/>
      </a:accent6>
      <a:hlink>
        <a:srgbClr val="0563C1"/>
      </a:hlink>
      <a:folHlink>
        <a:srgbClr val="954F72"/>
      </a:folHlink>
    </a:clrScheme>
    <a:fontScheme name="UO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L-V2" id="{443A1C12-020B-3547-B69D-D002608E1838}" vid="{5C800DF7-281D-524B-941D-B43F2168F620}"/>
    </a:ext>
  </a:extLst>
</a:theme>
</file>

<file path=ppt/theme/theme3.xml><?xml version="1.0" encoding="utf-8"?>
<a:theme xmlns:a="http://schemas.openxmlformats.org/drawingml/2006/main" name="Logo &amp; Coloured background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2050</TotalTime>
  <Words>1579</Words>
  <Application>Microsoft Office PowerPoint</Application>
  <PresentationFormat>Widescreen</PresentationFormat>
  <Paragraphs>201</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Arial Bold</vt:lpstr>
      <vt:lpstr>Calibri</vt:lpstr>
      <vt:lpstr>Calibri Light</vt:lpstr>
      <vt:lpstr>Palatino Linotype</vt:lpstr>
      <vt:lpstr>Polaris Book</vt:lpstr>
      <vt:lpstr>Poppins</vt:lpstr>
      <vt:lpstr>Söhne</vt:lpstr>
      <vt:lpstr>Office Theme</vt:lpstr>
      <vt:lpstr>1_Office Theme</vt:lpstr>
      <vt:lpstr>Logo &amp; Coloured backgrounds </vt:lpstr>
      <vt:lpstr>Dentistry in the UK and Ireland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Organisation of Education United Kingdom—England, Northern Ireland, Scotland, and Wales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Dentistry in the UK and Ireland</dc:title>
  <dc:creator>Quinn, Barry</dc:creator>
  <cp:lastModifiedBy>Quinn, Barry</cp:lastModifiedBy>
  <cp:revision>49</cp:revision>
  <dcterms:created xsi:type="dcterms:W3CDTF">2023-11-02T21:02:35Z</dcterms:created>
  <dcterms:modified xsi:type="dcterms:W3CDTF">2024-02-16T08:52:44Z</dcterms:modified>
</cp:coreProperties>
</file>